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1"/>
  </p:sldMasterIdLst>
  <p:sldIdLst>
    <p:sldId id="256" r:id="rId2"/>
    <p:sldId id="262" r:id="rId3"/>
    <p:sldId id="257" r:id="rId4"/>
    <p:sldId id="259" r:id="rId5"/>
    <p:sldId id="260" r:id="rId6"/>
    <p:sldId id="261" r:id="rId7"/>
    <p:sldId id="263" r:id="rId8"/>
    <p:sldId id="264" r:id="rId9"/>
    <p:sldId id="265" r:id="rId10"/>
    <p:sldId id="266" r:id="rId11"/>
    <p:sldId id="267" r:id="rId12"/>
    <p:sldId id="293" r:id="rId13"/>
    <p:sldId id="294" r:id="rId14"/>
    <p:sldId id="295" r:id="rId15"/>
    <p:sldId id="296" r:id="rId16"/>
    <p:sldId id="297" r:id="rId17"/>
    <p:sldId id="268" r:id="rId18"/>
    <p:sldId id="269" r:id="rId19"/>
    <p:sldId id="270" r:id="rId20"/>
    <p:sldId id="271" r:id="rId21"/>
    <p:sldId id="298" r:id="rId22"/>
    <p:sldId id="299" r:id="rId23"/>
    <p:sldId id="272" r:id="rId24"/>
    <p:sldId id="273" r:id="rId25"/>
    <p:sldId id="274" r:id="rId26"/>
    <p:sldId id="275" r:id="rId27"/>
    <p:sldId id="276" r:id="rId28"/>
    <p:sldId id="277" r:id="rId29"/>
    <p:sldId id="278" r:id="rId30"/>
    <p:sldId id="290" r:id="rId31"/>
    <p:sldId id="291" r:id="rId32"/>
    <p:sldId id="292" r:id="rId33"/>
    <p:sldId id="279" r:id="rId34"/>
    <p:sldId id="280" r:id="rId35"/>
    <p:sldId id="281" r:id="rId36"/>
    <p:sldId id="282" r:id="rId37"/>
    <p:sldId id="283" r:id="rId38"/>
    <p:sldId id="284" r:id="rId39"/>
    <p:sldId id="285" r:id="rId40"/>
    <p:sldId id="286" r:id="rId41"/>
    <p:sldId id="287" r:id="rId42"/>
    <p:sldId id="288" r:id="rId43"/>
    <p:sldId id="289"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8" d="100"/>
          <a:sy n="68" d="100"/>
        </p:scale>
        <p:origin x="-798" y="-96"/>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2E80B1-873A-4D84-BB74-FEA4E3B5A72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FF6D0772-A568-4F41-9E17-AB17CED99C41}">
      <dgm:prSet phldrT="[Text]" custT="1"/>
      <dgm:spPr/>
      <dgm:t>
        <a:bodyPr/>
        <a:lstStyle/>
        <a:p>
          <a:r>
            <a:rPr lang="en-US" sz="2800" b="1" dirty="0" smtClean="0">
              <a:solidFill>
                <a:schemeClr val="accent5"/>
              </a:solidFill>
            </a:rPr>
            <a:t>SUB-STRUCTURE</a:t>
          </a:r>
          <a:endParaRPr lang="en-US" sz="2800" b="1" dirty="0">
            <a:solidFill>
              <a:schemeClr val="accent5"/>
            </a:solidFill>
          </a:endParaRPr>
        </a:p>
      </dgm:t>
    </dgm:pt>
    <dgm:pt modelId="{30F4E529-3AB2-41B8-AC96-A4533AB761B7}" type="parTrans" cxnId="{135D9D0E-C933-4CED-80A4-AFBCEB91DF85}">
      <dgm:prSet/>
      <dgm:spPr/>
      <dgm:t>
        <a:bodyPr/>
        <a:lstStyle/>
        <a:p>
          <a:endParaRPr lang="en-US"/>
        </a:p>
      </dgm:t>
    </dgm:pt>
    <dgm:pt modelId="{65977765-8363-4621-907C-DCC98211F440}" type="sibTrans" cxnId="{135D9D0E-C933-4CED-80A4-AFBCEB91DF85}">
      <dgm:prSet/>
      <dgm:spPr/>
      <dgm:t>
        <a:bodyPr/>
        <a:lstStyle/>
        <a:p>
          <a:endParaRPr lang="en-US"/>
        </a:p>
      </dgm:t>
    </dgm:pt>
    <dgm:pt modelId="{F8BA0C4D-7AFB-4796-809D-2014FA95074F}">
      <dgm:prSet phldrT="[Text]" custT="1"/>
      <dgm:spPr/>
      <dgm:t>
        <a:bodyPr/>
        <a:lstStyle/>
        <a:p>
          <a:r>
            <a:rPr lang="en-US" sz="2800" b="1" dirty="0" smtClean="0">
              <a:solidFill>
                <a:schemeClr val="accent5"/>
              </a:solidFill>
            </a:rPr>
            <a:t>SUPER-STRUCTURE</a:t>
          </a:r>
          <a:endParaRPr lang="en-US" sz="2800" b="1" dirty="0">
            <a:solidFill>
              <a:schemeClr val="accent5"/>
            </a:solidFill>
          </a:endParaRPr>
        </a:p>
      </dgm:t>
    </dgm:pt>
    <dgm:pt modelId="{534CD975-8528-4CE4-B9DD-78218CFBE5E2}" type="parTrans" cxnId="{E745F652-55F5-4314-96D6-DE741EBDD388}">
      <dgm:prSet/>
      <dgm:spPr/>
      <dgm:t>
        <a:bodyPr/>
        <a:lstStyle/>
        <a:p>
          <a:endParaRPr lang="en-US"/>
        </a:p>
      </dgm:t>
    </dgm:pt>
    <dgm:pt modelId="{8819772C-18E1-4B58-8857-969927A88992}" type="sibTrans" cxnId="{E745F652-55F5-4314-96D6-DE741EBDD388}">
      <dgm:prSet/>
      <dgm:spPr/>
      <dgm:t>
        <a:bodyPr/>
        <a:lstStyle/>
        <a:p>
          <a:endParaRPr lang="en-US"/>
        </a:p>
      </dgm:t>
    </dgm:pt>
    <dgm:pt modelId="{0DDD9FE1-F0E5-4913-B929-87987BBD4448}">
      <dgm:prSet phldrT="[Text]" custT="1"/>
      <dgm:spPr/>
      <dgm:t>
        <a:bodyPr/>
        <a:lstStyle/>
        <a:p>
          <a:r>
            <a:rPr lang="en-US" sz="1800" dirty="0" smtClean="0"/>
            <a:t>Brickwork</a:t>
          </a:r>
          <a:endParaRPr lang="en-US" sz="1800" dirty="0"/>
        </a:p>
      </dgm:t>
    </dgm:pt>
    <dgm:pt modelId="{DDF782BD-7BC3-453E-8755-A5AA04E3E49F}" type="parTrans" cxnId="{34D605BE-ACE6-4478-A47E-5B3EDD33F120}">
      <dgm:prSet/>
      <dgm:spPr/>
      <dgm:t>
        <a:bodyPr/>
        <a:lstStyle/>
        <a:p>
          <a:endParaRPr lang="en-US"/>
        </a:p>
      </dgm:t>
    </dgm:pt>
    <dgm:pt modelId="{0F1CEECE-33BD-4F97-8B69-BE0F0B0B7D9E}" type="sibTrans" cxnId="{34D605BE-ACE6-4478-A47E-5B3EDD33F120}">
      <dgm:prSet/>
      <dgm:spPr/>
      <dgm:t>
        <a:bodyPr/>
        <a:lstStyle/>
        <a:p>
          <a:endParaRPr lang="en-US"/>
        </a:p>
      </dgm:t>
    </dgm:pt>
    <dgm:pt modelId="{0C183473-FE20-469E-8442-F9660C5FFC27}">
      <dgm:prSet phldrT="[Text]" custT="1"/>
      <dgm:spPr/>
      <dgm:t>
        <a:bodyPr/>
        <a:lstStyle/>
        <a:p>
          <a:pPr algn="l"/>
          <a:r>
            <a:rPr lang="en-US" sz="1800" dirty="0" smtClean="0"/>
            <a:t> Reinforcements and formwork for columns</a:t>
          </a:r>
          <a:endParaRPr lang="en-US" sz="1800" dirty="0"/>
        </a:p>
      </dgm:t>
    </dgm:pt>
    <dgm:pt modelId="{E9B60990-77A3-4DE6-8869-AE208569BC79}" type="parTrans" cxnId="{F7007EBD-B9FA-44CA-AB85-98AEF641862C}">
      <dgm:prSet/>
      <dgm:spPr/>
      <dgm:t>
        <a:bodyPr/>
        <a:lstStyle/>
        <a:p>
          <a:endParaRPr lang="en-US"/>
        </a:p>
      </dgm:t>
    </dgm:pt>
    <dgm:pt modelId="{8B7C7D41-B9FD-4132-8AAC-F8FFCEA03CFA}" type="sibTrans" cxnId="{F7007EBD-B9FA-44CA-AB85-98AEF641862C}">
      <dgm:prSet/>
      <dgm:spPr/>
      <dgm:t>
        <a:bodyPr/>
        <a:lstStyle/>
        <a:p>
          <a:endParaRPr lang="en-US"/>
        </a:p>
      </dgm:t>
    </dgm:pt>
    <dgm:pt modelId="{3B1872F5-5441-4122-A004-F5BBDB855106}">
      <dgm:prSet phldrT="[Text]" custT="1"/>
      <dgm:spPr/>
      <dgm:t>
        <a:bodyPr/>
        <a:lstStyle/>
        <a:p>
          <a:pPr algn="l"/>
          <a:r>
            <a:rPr lang="en-US" sz="1800" dirty="0" smtClean="0"/>
            <a:t> Isolated Slope Footing for columns</a:t>
          </a:r>
          <a:endParaRPr lang="en-US" sz="1800" dirty="0"/>
        </a:p>
      </dgm:t>
    </dgm:pt>
    <dgm:pt modelId="{7D142C00-F3A1-45E9-B5D2-8417E7CD17A6}" type="parTrans" cxnId="{0ACC63C9-7E44-4CAF-AC54-56926928139D}">
      <dgm:prSet/>
      <dgm:spPr/>
      <dgm:t>
        <a:bodyPr/>
        <a:lstStyle/>
        <a:p>
          <a:endParaRPr lang="en-US"/>
        </a:p>
      </dgm:t>
    </dgm:pt>
    <dgm:pt modelId="{5F1F84A3-92B0-486A-B6BE-3EAA58AAA82C}" type="sibTrans" cxnId="{0ACC63C9-7E44-4CAF-AC54-56926928139D}">
      <dgm:prSet/>
      <dgm:spPr/>
      <dgm:t>
        <a:bodyPr/>
        <a:lstStyle/>
        <a:p>
          <a:endParaRPr lang="en-US"/>
        </a:p>
      </dgm:t>
    </dgm:pt>
    <dgm:pt modelId="{24C629E9-ECA2-425C-B255-B23489176261}">
      <dgm:prSet phldrT="[Text]" custT="1"/>
      <dgm:spPr/>
      <dgm:t>
        <a:bodyPr/>
        <a:lstStyle/>
        <a:p>
          <a:pPr algn="l"/>
          <a:r>
            <a:rPr lang="en-US" sz="1800" dirty="0" smtClean="0"/>
            <a:t> Construction and laying of plinth bands       and beams </a:t>
          </a:r>
          <a:endParaRPr lang="en-US" sz="1800" dirty="0"/>
        </a:p>
      </dgm:t>
    </dgm:pt>
    <dgm:pt modelId="{4851C1E7-89AA-4D8D-A19A-3B43318FD360}" type="parTrans" cxnId="{B73F418C-E63C-4CC1-8923-F5C1C1AC8A8C}">
      <dgm:prSet/>
      <dgm:spPr/>
      <dgm:t>
        <a:bodyPr/>
        <a:lstStyle/>
        <a:p>
          <a:endParaRPr lang="en-US"/>
        </a:p>
      </dgm:t>
    </dgm:pt>
    <dgm:pt modelId="{80EB9BA0-CB4C-461D-8736-E863C97CF1E7}" type="sibTrans" cxnId="{B73F418C-E63C-4CC1-8923-F5C1C1AC8A8C}">
      <dgm:prSet/>
      <dgm:spPr/>
      <dgm:t>
        <a:bodyPr/>
        <a:lstStyle/>
        <a:p>
          <a:endParaRPr lang="en-US"/>
        </a:p>
      </dgm:t>
    </dgm:pt>
    <dgm:pt modelId="{BCB81E10-E755-4014-9A17-32DCAA481E9F}">
      <dgm:prSet phldrT="[Text]" custT="1"/>
      <dgm:spPr/>
      <dgm:t>
        <a:bodyPr/>
        <a:lstStyle/>
        <a:p>
          <a:r>
            <a:rPr lang="en-US" sz="1800" dirty="0" smtClean="0"/>
            <a:t>Casting of columns</a:t>
          </a:r>
          <a:endParaRPr lang="en-US" sz="1800" dirty="0"/>
        </a:p>
      </dgm:t>
    </dgm:pt>
    <dgm:pt modelId="{BD99989E-4B27-4CF0-B1CA-5D5B029957E7}" type="parTrans" cxnId="{16816C17-713E-4FAE-AF26-E38B108AE2F8}">
      <dgm:prSet/>
      <dgm:spPr/>
      <dgm:t>
        <a:bodyPr/>
        <a:lstStyle/>
        <a:p>
          <a:endParaRPr lang="en-US"/>
        </a:p>
      </dgm:t>
    </dgm:pt>
    <dgm:pt modelId="{A5C947A3-333F-4E7B-8EFA-270A02643F67}" type="sibTrans" cxnId="{16816C17-713E-4FAE-AF26-E38B108AE2F8}">
      <dgm:prSet/>
      <dgm:spPr/>
      <dgm:t>
        <a:bodyPr/>
        <a:lstStyle/>
        <a:p>
          <a:endParaRPr lang="en-US"/>
        </a:p>
      </dgm:t>
    </dgm:pt>
    <dgm:pt modelId="{90C0F86C-A340-4B44-B832-2D2FA745BC23}">
      <dgm:prSet phldrT="[Text]" custT="1"/>
      <dgm:spPr/>
      <dgm:t>
        <a:bodyPr/>
        <a:lstStyle/>
        <a:p>
          <a:r>
            <a:rPr lang="en-US" sz="1800" dirty="0" smtClean="0"/>
            <a:t>Shuttering for beams and slab</a:t>
          </a:r>
          <a:endParaRPr lang="en-US" sz="1800" dirty="0"/>
        </a:p>
      </dgm:t>
    </dgm:pt>
    <dgm:pt modelId="{758A9D51-0B17-4750-AEFE-39EC905438DF}" type="parTrans" cxnId="{D6C0E3A4-DB97-44FD-9EE3-01B12ECFD847}">
      <dgm:prSet/>
      <dgm:spPr/>
      <dgm:t>
        <a:bodyPr/>
        <a:lstStyle/>
        <a:p>
          <a:endParaRPr lang="en-US"/>
        </a:p>
      </dgm:t>
    </dgm:pt>
    <dgm:pt modelId="{66810A17-235B-4A61-BE4C-4A1E6CC73AE1}" type="sibTrans" cxnId="{D6C0E3A4-DB97-44FD-9EE3-01B12ECFD847}">
      <dgm:prSet/>
      <dgm:spPr/>
      <dgm:t>
        <a:bodyPr/>
        <a:lstStyle/>
        <a:p>
          <a:endParaRPr lang="en-US"/>
        </a:p>
      </dgm:t>
    </dgm:pt>
    <dgm:pt modelId="{6BCA55A1-D3A0-472C-AEBA-385688FD9E58}">
      <dgm:prSet phldrT="[Text]" custT="1"/>
      <dgm:spPr/>
      <dgm:t>
        <a:bodyPr/>
        <a:lstStyle/>
        <a:p>
          <a:r>
            <a:rPr lang="en-US" sz="1800" dirty="0" smtClean="0"/>
            <a:t>Casting of slab</a:t>
          </a:r>
          <a:endParaRPr lang="en-US" sz="1800" dirty="0"/>
        </a:p>
      </dgm:t>
    </dgm:pt>
    <dgm:pt modelId="{A9C32C15-60F2-4DF7-B2F7-E7AAA872400D}" type="parTrans" cxnId="{29C80C62-F5D7-4BE5-A63A-F5676B156528}">
      <dgm:prSet/>
      <dgm:spPr/>
      <dgm:t>
        <a:bodyPr/>
        <a:lstStyle/>
        <a:p>
          <a:endParaRPr lang="en-US"/>
        </a:p>
      </dgm:t>
    </dgm:pt>
    <dgm:pt modelId="{A52188C1-1E6C-4E40-94C7-8554F516667D}" type="sibTrans" cxnId="{29C80C62-F5D7-4BE5-A63A-F5676B156528}">
      <dgm:prSet/>
      <dgm:spPr/>
      <dgm:t>
        <a:bodyPr/>
        <a:lstStyle/>
        <a:p>
          <a:endParaRPr lang="en-US"/>
        </a:p>
      </dgm:t>
    </dgm:pt>
    <dgm:pt modelId="{1B4B4784-A7FC-4CC9-9E0D-840D0FCECE41}">
      <dgm:prSet phldrT="[Text]" custT="1"/>
      <dgm:spPr/>
      <dgm:t>
        <a:bodyPr/>
        <a:lstStyle/>
        <a:p>
          <a:r>
            <a:rPr lang="en-US" sz="1800" dirty="0" smtClean="0"/>
            <a:t>Staircase</a:t>
          </a:r>
          <a:endParaRPr lang="en-US" sz="1800" dirty="0"/>
        </a:p>
      </dgm:t>
    </dgm:pt>
    <dgm:pt modelId="{ADB7179B-110B-40A9-92E6-BF88AAB2F5CD}" type="parTrans" cxnId="{662C9F19-0D7A-4EDD-BE27-77CAE6B34130}">
      <dgm:prSet/>
      <dgm:spPr/>
      <dgm:t>
        <a:bodyPr/>
        <a:lstStyle/>
        <a:p>
          <a:endParaRPr lang="en-US"/>
        </a:p>
      </dgm:t>
    </dgm:pt>
    <dgm:pt modelId="{1B7B71F5-909A-4DEA-A2A9-1A8A5517A025}" type="sibTrans" cxnId="{662C9F19-0D7A-4EDD-BE27-77CAE6B34130}">
      <dgm:prSet/>
      <dgm:spPr/>
      <dgm:t>
        <a:bodyPr/>
        <a:lstStyle/>
        <a:p>
          <a:endParaRPr lang="en-US"/>
        </a:p>
      </dgm:t>
    </dgm:pt>
    <dgm:pt modelId="{8980A527-6A02-49DF-8469-0C158CD6D734}">
      <dgm:prSet phldrT="[Text]" custT="1"/>
      <dgm:spPr/>
      <dgm:t>
        <a:bodyPr/>
        <a:lstStyle/>
        <a:p>
          <a:r>
            <a:rPr lang="en-US" sz="1800" dirty="0" smtClean="0"/>
            <a:t>Plastering</a:t>
          </a:r>
          <a:endParaRPr lang="en-US" sz="1800" dirty="0"/>
        </a:p>
      </dgm:t>
    </dgm:pt>
    <dgm:pt modelId="{32454BC5-992D-415D-9914-78698EF2647E}" type="parTrans" cxnId="{D68581CB-D36B-4DBD-A57B-EE681950AA70}">
      <dgm:prSet/>
      <dgm:spPr/>
      <dgm:t>
        <a:bodyPr/>
        <a:lstStyle/>
        <a:p>
          <a:endParaRPr lang="en-US"/>
        </a:p>
      </dgm:t>
    </dgm:pt>
    <dgm:pt modelId="{6429C277-151E-41C3-B6D9-C5E689F5CD6D}" type="sibTrans" cxnId="{D68581CB-D36B-4DBD-A57B-EE681950AA70}">
      <dgm:prSet/>
      <dgm:spPr/>
      <dgm:t>
        <a:bodyPr/>
        <a:lstStyle/>
        <a:p>
          <a:endParaRPr lang="en-US"/>
        </a:p>
      </dgm:t>
    </dgm:pt>
    <dgm:pt modelId="{95688820-68F2-4359-A76B-287BB8C5648D}">
      <dgm:prSet phldrT="[Text]" custT="1"/>
      <dgm:spPr/>
      <dgm:t>
        <a:bodyPr/>
        <a:lstStyle/>
        <a:p>
          <a:pPr algn="l"/>
          <a:r>
            <a:rPr lang="en-US" sz="1800" dirty="0" smtClean="0"/>
            <a:t> Step Footing for load bearing walls</a:t>
          </a:r>
          <a:endParaRPr lang="en-US" sz="2000" dirty="0"/>
        </a:p>
      </dgm:t>
    </dgm:pt>
    <dgm:pt modelId="{A50ABB27-F473-4F14-B1D3-F6B87A381EFB}" type="parTrans" cxnId="{CAD08E9F-D5B6-4C58-A367-89339558B2F6}">
      <dgm:prSet/>
      <dgm:spPr/>
      <dgm:t>
        <a:bodyPr/>
        <a:lstStyle/>
        <a:p>
          <a:endParaRPr lang="en-IN"/>
        </a:p>
      </dgm:t>
    </dgm:pt>
    <dgm:pt modelId="{66913CA5-EB92-437E-87BD-E26D758174CC}" type="sibTrans" cxnId="{CAD08E9F-D5B6-4C58-A367-89339558B2F6}">
      <dgm:prSet/>
      <dgm:spPr/>
      <dgm:t>
        <a:bodyPr/>
        <a:lstStyle/>
        <a:p>
          <a:endParaRPr lang="en-IN"/>
        </a:p>
      </dgm:t>
    </dgm:pt>
    <dgm:pt modelId="{95BFBD3D-D05C-40A7-A76C-8AB95D173FBC}" type="pres">
      <dgm:prSet presAssocID="{542E80B1-873A-4D84-BB74-FEA4E3B5A72D}" presName="rootnode" presStyleCnt="0">
        <dgm:presLayoutVars>
          <dgm:chMax/>
          <dgm:chPref/>
          <dgm:dir/>
          <dgm:animLvl val="lvl"/>
        </dgm:presLayoutVars>
      </dgm:prSet>
      <dgm:spPr/>
      <dgm:t>
        <a:bodyPr/>
        <a:lstStyle/>
        <a:p>
          <a:endParaRPr lang="en-US"/>
        </a:p>
      </dgm:t>
    </dgm:pt>
    <dgm:pt modelId="{C9EB591B-7656-401E-93FE-DCF6ADEF0256}" type="pres">
      <dgm:prSet presAssocID="{FF6D0772-A568-4F41-9E17-AB17CED99C41}" presName="composite" presStyleCnt="0"/>
      <dgm:spPr/>
    </dgm:pt>
    <dgm:pt modelId="{A0CDE6EC-18CE-4996-922C-17C203F0AA30}" type="pres">
      <dgm:prSet presAssocID="{FF6D0772-A568-4F41-9E17-AB17CED99C41}" presName="bentUpArrow1" presStyleLbl="alignImgPlace1" presStyleIdx="0" presStyleCnt="1"/>
      <dgm:spPr/>
    </dgm:pt>
    <dgm:pt modelId="{39D40563-7656-4BC4-BE24-47D6F9F862F2}" type="pres">
      <dgm:prSet presAssocID="{FF6D0772-A568-4F41-9E17-AB17CED99C41}" presName="ParentText" presStyleLbl="node1" presStyleIdx="0" presStyleCnt="2" custLinFactNeighborX="1804" custLinFactNeighborY="-914">
        <dgm:presLayoutVars>
          <dgm:chMax val="1"/>
          <dgm:chPref val="1"/>
          <dgm:bulletEnabled val="1"/>
        </dgm:presLayoutVars>
      </dgm:prSet>
      <dgm:spPr/>
      <dgm:t>
        <a:bodyPr/>
        <a:lstStyle/>
        <a:p>
          <a:endParaRPr lang="en-US"/>
        </a:p>
      </dgm:t>
    </dgm:pt>
    <dgm:pt modelId="{0D6358BE-A22C-4930-ACD8-5B9E43C23304}" type="pres">
      <dgm:prSet presAssocID="{FF6D0772-A568-4F41-9E17-AB17CED99C41}" presName="ChildText" presStyleLbl="revTx" presStyleIdx="0" presStyleCnt="2" custScaleX="213219" custScaleY="52991" custLinFactNeighborX="67402" custLinFactNeighborY="-24782">
        <dgm:presLayoutVars>
          <dgm:chMax val="0"/>
          <dgm:chPref val="0"/>
          <dgm:bulletEnabled val="1"/>
        </dgm:presLayoutVars>
      </dgm:prSet>
      <dgm:spPr/>
      <dgm:t>
        <a:bodyPr/>
        <a:lstStyle/>
        <a:p>
          <a:endParaRPr lang="en-US"/>
        </a:p>
      </dgm:t>
    </dgm:pt>
    <dgm:pt modelId="{80FB5803-B1D2-40B1-9415-71916C217B21}" type="pres">
      <dgm:prSet presAssocID="{65977765-8363-4621-907C-DCC98211F440}" presName="sibTrans" presStyleCnt="0"/>
      <dgm:spPr/>
    </dgm:pt>
    <dgm:pt modelId="{C287924F-184E-4AE0-AC18-35EE1099C732}" type="pres">
      <dgm:prSet presAssocID="{F8BA0C4D-7AFB-4796-809D-2014FA95074F}" presName="composite" presStyleCnt="0"/>
      <dgm:spPr/>
    </dgm:pt>
    <dgm:pt modelId="{2BB9AF1E-E279-429F-8DFA-F56993ED92F7}" type="pres">
      <dgm:prSet presAssocID="{F8BA0C4D-7AFB-4796-809D-2014FA95074F}" presName="ParentText" presStyleLbl="node1" presStyleIdx="1" presStyleCnt="2" custLinFactNeighborX="-21662" custLinFactNeighborY="2921">
        <dgm:presLayoutVars>
          <dgm:chMax val="1"/>
          <dgm:chPref val="1"/>
          <dgm:bulletEnabled val="1"/>
        </dgm:presLayoutVars>
      </dgm:prSet>
      <dgm:spPr/>
      <dgm:t>
        <a:bodyPr/>
        <a:lstStyle/>
        <a:p>
          <a:endParaRPr lang="en-US"/>
        </a:p>
      </dgm:t>
    </dgm:pt>
    <dgm:pt modelId="{49DC643F-76FB-4D58-B6ED-0A0ADFDFC524}" type="pres">
      <dgm:prSet presAssocID="{F8BA0C4D-7AFB-4796-809D-2014FA95074F}" presName="FinalChildText" presStyleLbl="revTx" presStyleIdx="1" presStyleCnt="2" custScaleX="129339" custScaleY="126195" custLinFactNeighborX="-7372" custLinFactNeighborY="-5422">
        <dgm:presLayoutVars>
          <dgm:chMax val="0"/>
          <dgm:chPref val="0"/>
          <dgm:bulletEnabled val="1"/>
        </dgm:presLayoutVars>
      </dgm:prSet>
      <dgm:spPr/>
      <dgm:t>
        <a:bodyPr/>
        <a:lstStyle/>
        <a:p>
          <a:endParaRPr lang="en-US"/>
        </a:p>
      </dgm:t>
    </dgm:pt>
  </dgm:ptLst>
  <dgm:cxnLst>
    <dgm:cxn modelId="{BAD2BBEA-F852-4D42-B0C6-61BB7BD3919B}" type="presOf" srcId="{F8BA0C4D-7AFB-4796-809D-2014FA95074F}" destId="{2BB9AF1E-E279-429F-8DFA-F56993ED92F7}" srcOrd="0" destOrd="0" presId="urn:microsoft.com/office/officeart/2005/8/layout/StepDownProcess"/>
    <dgm:cxn modelId="{34D605BE-ACE6-4478-A47E-5B3EDD33F120}" srcId="{F8BA0C4D-7AFB-4796-809D-2014FA95074F}" destId="{0DDD9FE1-F0E5-4913-B929-87987BBD4448}" srcOrd="0" destOrd="0" parTransId="{DDF782BD-7BC3-453E-8755-A5AA04E3E49F}" sibTransId="{0F1CEECE-33BD-4F97-8B69-BE0F0B0B7D9E}"/>
    <dgm:cxn modelId="{29C80C62-F5D7-4BE5-A63A-F5676B156528}" srcId="{F8BA0C4D-7AFB-4796-809D-2014FA95074F}" destId="{6BCA55A1-D3A0-472C-AEBA-385688FD9E58}" srcOrd="3" destOrd="0" parTransId="{A9C32C15-60F2-4DF7-B2F7-E7AAA872400D}" sibTransId="{A52188C1-1E6C-4E40-94C7-8554F516667D}"/>
    <dgm:cxn modelId="{16816C17-713E-4FAE-AF26-E38B108AE2F8}" srcId="{F8BA0C4D-7AFB-4796-809D-2014FA95074F}" destId="{BCB81E10-E755-4014-9A17-32DCAA481E9F}" srcOrd="1" destOrd="0" parTransId="{BD99989E-4B27-4CF0-B1CA-5D5B029957E7}" sibTransId="{A5C947A3-333F-4E7B-8EFA-270A02643F67}"/>
    <dgm:cxn modelId="{D6C0E3A4-DB97-44FD-9EE3-01B12ECFD847}" srcId="{F8BA0C4D-7AFB-4796-809D-2014FA95074F}" destId="{90C0F86C-A340-4B44-B832-2D2FA745BC23}" srcOrd="2" destOrd="0" parTransId="{758A9D51-0B17-4750-AEFE-39EC905438DF}" sibTransId="{66810A17-235B-4A61-BE4C-4A1E6CC73AE1}"/>
    <dgm:cxn modelId="{766390BB-B4F0-4CBB-BB8D-11F6FF677995}" type="presOf" srcId="{0DDD9FE1-F0E5-4913-B929-87987BBD4448}" destId="{49DC643F-76FB-4D58-B6ED-0A0ADFDFC524}" srcOrd="0" destOrd="0" presId="urn:microsoft.com/office/officeart/2005/8/layout/StepDownProcess"/>
    <dgm:cxn modelId="{91CC3B99-9B43-4538-8222-FC174E5B00BE}" type="presOf" srcId="{24C629E9-ECA2-425C-B255-B23489176261}" destId="{0D6358BE-A22C-4930-ACD8-5B9E43C23304}" srcOrd="0" destOrd="3" presId="urn:microsoft.com/office/officeart/2005/8/layout/StepDownProcess"/>
    <dgm:cxn modelId="{B2A3A3E2-0EE7-43F1-9A42-5DE8C4773590}" type="presOf" srcId="{95688820-68F2-4359-A76B-287BB8C5648D}" destId="{0D6358BE-A22C-4930-ACD8-5B9E43C23304}" srcOrd="0" destOrd="0" presId="urn:microsoft.com/office/officeart/2005/8/layout/StepDownProcess"/>
    <dgm:cxn modelId="{34E96D81-3CD4-4C02-BF0E-F50CD85FE7DF}" type="presOf" srcId="{BCB81E10-E755-4014-9A17-32DCAA481E9F}" destId="{49DC643F-76FB-4D58-B6ED-0A0ADFDFC524}" srcOrd="0" destOrd="1" presId="urn:microsoft.com/office/officeart/2005/8/layout/StepDownProcess"/>
    <dgm:cxn modelId="{D68581CB-D36B-4DBD-A57B-EE681950AA70}" srcId="{F8BA0C4D-7AFB-4796-809D-2014FA95074F}" destId="{8980A527-6A02-49DF-8469-0C158CD6D734}" srcOrd="5" destOrd="0" parTransId="{32454BC5-992D-415D-9914-78698EF2647E}" sibTransId="{6429C277-151E-41C3-B6D9-C5E689F5CD6D}"/>
    <dgm:cxn modelId="{4B7300BB-08E1-4EB7-9DB8-83D0E4EF6E24}" type="presOf" srcId="{8980A527-6A02-49DF-8469-0C158CD6D734}" destId="{49DC643F-76FB-4D58-B6ED-0A0ADFDFC524}" srcOrd="0" destOrd="5" presId="urn:microsoft.com/office/officeart/2005/8/layout/StepDownProcess"/>
    <dgm:cxn modelId="{B73F418C-E63C-4CC1-8923-F5C1C1AC8A8C}" srcId="{FF6D0772-A568-4F41-9E17-AB17CED99C41}" destId="{24C629E9-ECA2-425C-B255-B23489176261}" srcOrd="3" destOrd="0" parTransId="{4851C1E7-89AA-4D8D-A19A-3B43318FD360}" sibTransId="{80EB9BA0-CB4C-461D-8736-E863C97CF1E7}"/>
    <dgm:cxn modelId="{E745F652-55F5-4314-96D6-DE741EBDD388}" srcId="{542E80B1-873A-4D84-BB74-FEA4E3B5A72D}" destId="{F8BA0C4D-7AFB-4796-809D-2014FA95074F}" srcOrd="1" destOrd="0" parTransId="{534CD975-8528-4CE4-B9DD-78218CFBE5E2}" sibTransId="{8819772C-18E1-4B58-8857-969927A88992}"/>
    <dgm:cxn modelId="{0ACC63C9-7E44-4CAF-AC54-56926928139D}" srcId="{FF6D0772-A568-4F41-9E17-AB17CED99C41}" destId="{3B1872F5-5441-4122-A004-F5BBDB855106}" srcOrd="2" destOrd="0" parTransId="{7D142C00-F3A1-45E9-B5D2-8417E7CD17A6}" sibTransId="{5F1F84A3-92B0-486A-B6BE-3EAA58AAA82C}"/>
    <dgm:cxn modelId="{662C9F19-0D7A-4EDD-BE27-77CAE6B34130}" srcId="{F8BA0C4D-7AFB-4796-809D-2014FA95074F}" destId="{1B4B4784-A7FC-4CC9-9E0D-840D0FCECE41}" srcOrd="4" destOrd="0" parTransId="{ADB7179B-110B-40A9-92E6-BF88AAB2F5CD}" sibTransId="{1B7B71F5-909A-4DEA-A2A9-1A8A5517A025}"/>
    <dgm:cxn modelId="{5E7C8B40-44AA-4B1E-B118-91AC48FC1025}" type="presOf" srcId="{1B4B4784-A7FC-4CC9-9E0D-840D0FCECE41}" destId="{49DC643F-76FB-4D58-B6ED-0A0ADFDFC524}" srcOrd="0" destOrd="4" presId="urn:microsoft.com/office/officeart/2005/8/layout/StepDownProcess"/>
    <dgm:cxn modelId="{C635F10E-D036-4DD7-B161-1282963E774E}" type="presOf" srcId="{542E80B1-873A-4D84-BB74-FEA4E3B5A72D}" destId="{95BFBD3D-D05C-40A7-A76C-8AB95D173FBC}" srcOrd="0" destOrd="0" presId="urn:microsoft.com/office/officeart/2005/8/layout/StepDownProcess"/>
    <dgm:cxn modelId="{CAD08E9F-D5B6-4C58-A367-89339558B2F6}" srcId="{FF6D0772-A568-4F41-9E17-AB17CED99C41}" destId="{95688820-68F2-4359-A76B-287BB8C5648D}" srcOrd="0" destOrd="0" parTransId="{A50ABB27-F473-4F14-B1D3-F6B87A381EFB}" sibTransId="{66913CA5-EB92-437E-87BD-E26D758174CC}"/>
    <dgm:cxn modelId="{BAC78D38-30EF-44DA-B6F3-9AAC17029F26}" type="presOf" srcId="{6BCA55A1-D3A0-472C-AEBA-385688FD9E58}" destId="{49DC643F-76FB-4D58-B6ED-0A0ADFDFC524}" srcOrd="0" destOrd="3" presId="urn:microsoft.com/office/officeart/2005/8/layout/StepDownProcess"/>
    <dgm:cxn modelId="{9077386C-9D50-4C8B-8CBB-8C3133071D87}" type="presOf" srcId="{90C0F86C-A340-4B44-B832-2D2FA745BC23}" destId="{49DC643F-76FB-4D58-B6ED-0A0ADFDFC524}" srcOrd="0" destOrd="2" presId="urn:microsoft.com/office/officeart/2005/8/layout/StepDownProcess"/>
    <dgm:cxn modelId="{F7007EBD-B9FA-44CA-AB85-98AEF641862C}" srcId="{FF6D0772-A568-4F41-9E17-AB17CED99C41}" destId="{0C183473-FE20-469E-8442-F9660C5FFC27}" srcOrd="1" destOrd="0" parTransId="{E9B60990-77A3-4DE6-8869-AE208569BC79}" sibTransId="{8B7C7D41-B9FD-4132-8AAC-F8FFCEA03CFA}"/>
    <dgm:cxn modelId="{A3F65846-A16E-4EE5-B564-A795176B887C}" type="presOf" srcId="{FF6D0772-A568-4F41-9E17-AB17CED99C41}" destId="{39D40563-7656-4BC4-BE24-47D6F9F862F2}" srcOrd="0" destOrd="0" presId="urn:microsoft.com/office/officeart/2005/8/layout/StepDownProcess"/>
    <dgm:cxn modelId="{0576FB9E-2A32-4FB0-BD19-6E2D353E0C22}" type="presOf" srcId="{0C183473-FE20-469E-8442-F9660C5FFC27}" destId="{0D6358BE-A22C-4930-ACD8-5B9E43C23304}" srcOrd="0" destOrd="1" presId="urn:microsoft.com/office/officeart/2005/8/layout/StepDownProcess"/>
    <dgm:cxn modelId="{135D9D0E-C933-4CED-80A4-AFBCEB91DF85}" srcId="{542E80B1-873A-4D84-BB74-FEA4E3B5A72D}" destId="{FF6D0772-A568-4F41-9E17-AB17CED99C41}" srcOrd="0" destOrd="0" parTransId="{30F4E529-3AB2-41B8-AC96-A4533AB761B7}" sibTransId="{65977765-8363-4621-907C-DCC98211F440}"/>
    <dgm:cxn modelId="{04DD341C-280D-477C-8BF4-F26BE0CE0910}" type="presOf" srcId="{3B1872F5-5441-4122-A004-F5BBDB855106}" destId="{0D6358BE-A22C-4930-ACD8-5B9E43C23304}" srcOrd="0" destOrd="2" presId="urn:microsoft.com/office/officeart/2005/8/layout/StepDownProcess"/>
    <dgm:cxn modelId="{996E4717-65C8-4E1E-AD52-1745F2A963CD}" type="presParOf" srcId="{95BFBD3D-D05C-40A7-A76C-8AB95D173FBC}" destId="{C9EB591B-7656-401E-93FE-DCF6ADEF0256}" srcOrd="0" destOrd="0" presId="urn:microsoft.com/office/officeart/2005/8/layout/StepDownProcess"/>
    <dgm:cxn modelId="{13B2B087-CAA3-4F25-A219-3538593BB49C}" type="presParOf" srcId="{C9EB591B-7656-401E-93FE-DCF6ADEF0256}" destId="{A0CDE6EC-18CE-4996-922C-17C203F0AA30}" srcOrd="0" destOrd="0" presId="urn:microsoft.com/office/officeart/2005/8/layout/StepDownProcess"/>
    <dgm:cxn modelId="{365B3D72-4262-4DBC-9207-714341D8DF8A}" type="presParOf" srcId="{C9EB591B-7656-401E-93FE-DCF6ADEF0256}" destId="{39D40563-7656-4BC4-BE24-47D6F9F862F2}" srcOrd="1" destOrd="0" presId="urn:microsoft.com/office/officeart/2005/8/layout/StepDownProcess"/>
    <dgm:cxn modelId="{CF9883F3-F75F-493A-A66A-8BDF1D09E69C}" type="presParOf" srcId="{C9EB591B-7656-401E-93FE-DCF6ADEF0256}" destId="{0D6358BE-A22C-4930-ACD8-5B9E43C23304}" srcOrd="2" destOrd="0" presId="urn:microsoft.com/office/officeart/2005/8/layout/StepDownProcess"/>
    <dgm:cxn modelId="{19E64C6D-C2A6-41AC-84EC-F9F315DD261F}" type="presParOf" srcId="{95BFBD3D-D05C-40A7-A76C-8AB95D173FBC}" destId="{80FB5803-B1D2-40B1-9415-71916C217B21}" srcOrd="1" destOrd="0" presId="urn:microsoft.com/office/officeart/2005/8/layout/StepDownProcess"/>
    <dgm:cxn modelId="{DB47A55C-FC4E-4DD5-B592-E1951BE7E71E}" type="presParOf" srcId="{95BFBD3D-D05C-40A7-A76C-8AB95D173FBC}" destId="{C287924F-184E-4AE0-AC18-35EE1099C732}" srcOrd="2" destOrd="0" presId="urn:microsoft.com/office/officeart/2005/8/layout/StepDownProcess"/>
    <dgm:cxn modelId="{62D232C3-BAB9-44DF-AACE-FD7514E8374E}" type="presParOf" srcId="{C287924F-184E-4AE0-AC18-35EE1099C732}" destId="{2BB9AF1E-E279-429F-8DFA-F56993ED92F7}" srcOrd="0" destOrd="0" presId="urn:microsoft.com/office/officeart/2005/8/layout/StepDownProcess"/>
    <dgm:cxn modelId="{3E91A0AC-48A9-455B-831F-1BA012DB4E6E}" type="presParOf" srcId="{C287924F-184E-4AE0-AC18-35EE1099C732}" destId="{49DC643F-76FB-4D58-B6ED-0A0ADFDFC524}" srcOrd="1" destOrd="0" presId="urn:microsoft.com/office/officeart/2005/8/layout/StepDownProces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DE6EC-18CE-4996-922C-17C203F0AA30}">
      <dsp:nvSpPr>
        <dsp:cNvPr id="0" name=""/>
        <dsp:cNvSpPr/>
      </dsp:nvSpPr>
      <dsp:spPr>
        <a:xfrm rot="5400000">
          <a:off x="562181" y="2640337"/>
          <a:ext cx="2106474" cy="2398146"/>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D40563-7656-4BC4-BE24-47D6F9F862F2}">
      <dsp:nvSpPr>
        <dsp:cNvPr id="0" name=""/>
        <dsp:cNvSpPr/>
      </dsp:nvSpPr>
      <dsp:spPr>
        <a:xfrm>
          <a:off x="68064" y="28258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SUB-STRUCTURE</a:t>
          </a:r>
          <a:endParaRPr lang="en-US" sz="2800" b="1" kern="1200" dirty="0">
            <a:solidFill>
              <a:schemeClr val="accent5"/>
            </a:solidFill>
          </a:endParaRPr>
        </a:p>
      </dsp:txBody>
      <dsp:txXfrm>
        <a:off x="189253" y="403770"/>
        <a:ext cx="3303684" cy="2239751"/>
      </dsp:txXfrm>
    </dsp:sp>
    <dsp:sp modelId="{0D6358BE-A22C-4930-ACD8-5B9E43C23304}">
      <dsp:nvSpPr>
        <dsp:cNvPr id="0" name=""/>
        <dsp:cNvSpPr/>
      </dsp:nvSpPr>
      <dsp:spPr>
        <a:xfrm>
          <a:off x="3828502" y="516367"/>
          <a:ext cx="5499063" cy="1063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 Step Footing for load bearing walls</a:t>
          </a:r>
          <a:endParaRPr lang="en-US" sz="2000" kern="1200" dirty="0"/>
        </a:p>
        <a:p>
          <a:pPr marL="171450" lvl="1" indent="-171450" algn="l" defTabSz="800100">
            <a:lnSpc>
              <a:spcPct val="90000"/>
            </a:lnSpc>
            <a:spcBef>
              <a:spcPct val="0"/>
            </a:spcBef>
            <a:spcAft>
              <a:spcPct val="15000"/>
            </a:spcAft>
            <a:buChar char="••"/>
          </a:pPr>
          <a:r>
            <a:rPr lang="en-US" sz="1800" kern="1200" dirty="0" smtClean="0"/>
            <a:t> Reinforcements and formwork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Isolated Slope Footing for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 Construction and laying of plinth bands       and beams </a:t>
          </a:r>
          <a:endParaRPr lang="en-US" sz="1800" kern="1200" dirty="0"/>
        </a:p>
      </dsp:txBody>
      <dsp:txXfrm>
        <a:off x="3828502" y="516367"/>
        <a:ext cx="5499063" cy="1063087"/>
      </dsp:txXfrm>
    </dsp:sp>
    <dsp:sp modelId="{2BB9AF1E-E279-429F-8DFA-F56993ED92F7}">
      <dsp:nvSpPr>
        <dsp:cNvPr id="0" name=""/>
        <dsp:cNvSpPr/>
      </dsp:nvSpPr>
      <dsp:spPr>
        <a:xfrm>
          <a:off x="2876807" y="3192051"/>
          <a:ext cx="3546062" cy="2482129"/>
        </a:xfrm>
        <a:prstGeom prst="roundRect">
          <a:avLst>
            <a:gd name="adj" fmla="val 1667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accent5"/>
              </a:solidFill>
            </a:rPr>
            <a:t>SUPER-STRUCTURE</a:t>
          </a:r>
          <a:endParaRPr lang="en-US" sz="2800" b="1" kern="1200" dirty="0">
            <a:solidFill>
              <a:schemeClr val="accent5"/>
            </a:solidFill>
          </a:endParaRPr>
        </a:p>
      </dsp:txBody>
      <dsp:txXfrm>
        <a:off x="2997996" y="3313240"/>
        <a:ext cx="3303684" cy="2239751"/>
      </dsp:txXfrm>
    </dsp:sp>
    <dsp:sp modelId="{49DC643F-76FB-4D58-B6ED-0A0ADFDFC524}">
      <dsp:nvSpPr>
        <dsp:cNvPr id="0" name=""/>
        <dsp:cNvSpPr/>
      </dsp:nvSpPr>
      <dsp:spPr>
        <a:xfrm>
          <a:off x="6622553" y="2984743"/>
          <a:ext cx="3335741" cy="253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Brickwork</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columns</a:t>
          </a:r>
          <a:endParaRPr lang="en-US" sz="1800" kern="1200" dirty="0"/>
        </a:p>
        <a:p>
          <a:pPr marL="171450" lvl="1" indent="-171450" algn="l" defTabSz="800100">
            <a:lnSpc>
              <a:spcPct val="90000"/>
            </a:lnSpc>
            <a:spcBef>
              <a:spcPct val="0"/>
            </a:spcBef>
            <a:spcAft>
              <a:spcPct val="15000"/>
            </a:spcAft>
            <a:buChar char="••"/>
          </a:pPr>
          <a:r>
            <a:rPr lang="en-US" sz="1800" kern="1200" dirty="0" smtClean="0"/>
            <a:t>Shuttering for beams and slab</a:t>
          </a:r>
          <a:endParaRPr lang="en-US" sz="1800" kern="1200" dirty="0"/>
        </a:p>
        <a:p>
          <a:pPr marL="171450" lvl="1" indent="-171450" algn="l" defTabSz="800100">
            <a:lnSpc>
              <a:spcPct val="90000"/>
            </a:lnSpc>
            <a:spcBef>
              <a:spcPct val="0"/>
            </a:spcBef>
            <a:spcAft>
              <a:spcPct val="15000"/>
            </a:spcAft>
            <a:buChar char="••"/>
          </a:pPr>
          <a:r>
            <a:rPr lang="en-US" sz="1800" kern="1200" dirty="0" smtClean="0"/>
            <a:t>Casting of slab</a:t>
          </a:r>
          <a:endParaRPr lang="en-US" sz="1800" kern="1200" dirty="0"/>
        </a:p>
        <a:p>
          <a:pPr marL="171450" lvl="1" indent="-171450" algn="l" defTabSz="800100">
            <a:lnSpc>
              <a:spcPct val="90000"/>
            </a:lnSpc>
            <a:spcBef>
              <a:spcPct val="0"/>
            </a:spcBef>
            <a:spcAft>
              <a:spcPct val="15000"/>
            </a:spcAft>
            <a:buChar char="••"/>
          </a:pPr>
          <a:r>
            <a:rPr lang="en-US" sz="1800" kern="1200" dirty="0" smtClean="0"/>
            <a:t>Staircase</a:t>
          </a:r>
          <a:endParaRPr lang="en-US" sz="1800" kern="1200" dirty="0"/>
        </a:p>
        <a:p>
          <a:pPr marL="171450" lvl="1" indent="-171450" algn="l" defTabSz="800100">
            <a:lnSpc>
              <a:spcPct val="90000"/>
            </a:lnSpc>
            <a:spcBef>
              <a:spcPct val="0"/>
            </a:spcBef>
            <a:spcAft>
              <a:spcPct val="15000"/>
            </a:spcAft>
            <a:buChar char="••"/>
          </a:pPr>
          <a:r>
            <a:rPr lang="en-US" sz="1800" kern="1200" dirty="0" smtClean="0"/>
            <a:t>Plastering</a:t>
          </a:r>
          <a:endParaRPr lang="en-US" sz="1800" kern="1200" dirty="0"/>
        </a:p>
      </dsp:txBody>
      <dsp:txXfrm>
        <a:off x="6622553" y="2984743"/>
        <a:ext cx="3335741" cy="253168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763969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10283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52258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4835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7120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9691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37279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3370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42843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053075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0807F9-F2A1-45D9-BBD4-60406957A01F}" type="datetimeFigureOut">
              <a:rPr lang="en-US" smtClean="0"/>
              <a:pPr/>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956829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41453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807F9-F2A1-45D9-BBD4-60406957A01F}" type="datetimeFigureOut">
              <a:rPr lang="en-US" smtClean="0"/>
              <a:pPr/>
              <a:t>5/28/2014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295203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807F9-F2A1-45D9-BBD4-60406957A01F}" type="datetimeFigureOut">
              <a:rPr lang="en-US" smtClean="0"/>
              <a:pPr/>
              <a:t>5/28/2014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188236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807F9-F2A1-45D9-BBD4-60406957A01F}" type="datetimeFigureOut">
              <a:rPr lang="en-US" smtClean="0"/>
              <a:pPr/>
              <a:t>5/28/2014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4234651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3691463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B0807F9-F2A1-45D9-BBD4-60406957A01F}" type="datetimeFigureOut">
              <a:rPr lang="en-US" smtClean="0"/>
              <a:pPr/>
              <a:t>5/28/2014</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24504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B0807F9-F2A1-45D9-BBD4-60406957A01F}" type="datetimeFigureOut">
              <a:rPr lang="en-US" smtClean="0"/>
              <a:pPr/>
              <a:t>5/28/2014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6741AFB-D1E0-43D3-9A5D-111A950BC912}" type="slidenum">
              <a:rPr lang="en-US" smtClean="0"/>
              <a:pPr/>
              <a:t>‹#›</a:t>
            </a:fld>
            <a:endParaRPr lang="en-US"/>
          </a:p>
        </p:txBody>
      </p:sp>
    </p:spTree>
    <p:extLst>
      <p:ext uri="{BB962C8B-B14F-4D97-AF65-F5344CB8AC3E}">
        <p14:creationId xmlns="" xmlns:p14="http://schemas.microsoft.com/office/powerpoint/2010/main" val="2058707541"/>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Irrigation" TargetMode="External"/><Relationship Id="rId2" Type="http://schemas.openxmlformats.org/officeDocument/2006/relationships/hyperlink" Target="http://en.wikipedia.org/wiki/Livestock" TargetMode="Externa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hyperlink" Target="http://en.wikipedia.org/wiki/Drinking_wa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3234" y="204715"/>
            <a:ext cx="8676222" cy="3057099"/>
          </a:xfrm>
        </p:spPr>
        <p:txBody>
          <a:bodyPr>
            <a:normAutofit/>
          </a:bodyPr>
          <a:lstStyle/>
          <a:p>
            <a:r>
              <a:rPr lang="en-US" dirty="0"/>
              <a:t>Presentation on  </a:t>
            </a:r>
            <a:r>
              <a:rPr lang="en-US" dirty="0" smtClean="0"/>
              <a:t>Industrial </a:t>
            </a:r>
            <a:r>
              <a:rPr lang="en-US" dirty="0"/>
              <a:t>Training </a:t>
            </a:r>
            <a:r>
              <a:rPr lang="en-US" dirty="0" smtClean="0"/>
              <a:t>at </a:t>
            </a:r>
            <a:r>
              <a:rPr lang="en-US" dirty="0" err="1" smtClean="0"/>
              <a:t>ireo</a:t>
            </a:r>
            <a:r>
              <a:rPr lang="en-US" dirty="0" smtClean="0"/>
              <a:t> waterfront under </a:t>
            </a:r>
            <a:r>
              <a:rPr lang="en-US" dirty="0" err="1" smtClean="0"/>
              <a:t>s.s.</a:t>
            </a:r>
            <a:r>
              <a:rPr lang="en-US" dirty="0" smtClean="0"/>
              <a:t> construction</a:t>
            </a:r>
            <a:endParaRPr lang="en-US" dirty="0"/>
          </a:p>
        </p:txBody>
      </p:sp>
      <p:sp>
        <p:nvSpPr>
          <p:cNvPr id="3" name="Subtitle 2"/>
          <p:cNvSpPr>
            <a:spLocks noGrp="1"/>
          </p:cNvSpPr>
          <p:nvPr>
            <p:ph type="subTitle" idx="1"/>
          </p:nvPr>
        </p:nvSpPr>
        <p:spPr>
          <a:xfrm>
            <a:off x="1745907" y="3881887"/>
            <a:ext cx="8676222" cy="2346041"/>
          </a:xfrm>
        </p:spPr>
        <p:txBody>
          <a:bodyPr>
            <a:normAutofit/>
          </a:bodyPr>
          <a:lstStyle/>
          <a:p>
            <a:r>
              <a:rPr lang="en-US" dirty="0" smtClean="0"/>
              <a:t> ROHIT KUMAR        </a:t>
            </a:r>
          </a:p>
          <a:p>
            <a:r>
              <a:rPr lang="en-US" dirty="0" smtClean="0"/>
              <a:t> 100370101247                </a:t>
            </a:r>
          </a:p>
          <a:p>
            <a:r>
              <a:rPr lang="en-US" dirty="0" smtClean="0"/>
              <a:t>                                            </a:t>
            </a:r>
          </a:p>
          <a:p>
            <a:r>
              <a:rPr lang="en-US" dirty="0" smtClean="0"/>
              <a:t> CIVIL ( D4 )</a:t>
            </a:r>
            <a:endParaRPr lang="en-US" dirty="0"/>
          </a:p>
        </p:txBody>
      </p:sp>
    </p:spTree>
    <p:extLst>
      <p:ext uri="{BB962C8B-B14F-4D97-AF65-F5344CB8AC3E}">
        <p14:creationId xmlns="" xmlns:p14="http://schemas.microsoft.com/office/powerpoint/2010/main" val="3750995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6831" y="336430"/>
            <a:ext cx="4520241" cy="523220"/>
          </a:xfrm>
          <a:prstGeom prst="rect">
            <a:avLst/>
          </a:prstGeom>
          <a:noFill/>
        </p:spPr>
        <p:txBody>
          <a:bodyPr wrap="square" rtlCol="0">
            <a:spAutoFit/>
          </a:bodyPr>
          <a:lstStyle/>
          <a:p>
            <a:pPr algn="ctr"/>
            <a:r>
              <a:rPr lang="en-US" sz="2800" b="1" dirty="0"/>
              <a:t>COLUMN</a:t>
            </a:r>
            <a:endParaRPr lang="en-IN" sz="2800" dirty="0"/>
          </a:p>
        </p:txBody>
      </p:sp>
      <p:sp>
        <p:nvSpPr>
          <p:cNvPr id="3" name="TextBox 2"/>
          <p:cNvSpPr txBox="1"/>
          <p:nvPr/>
        </p:nvSpPr>
        <p:spPr>
          <a:xfrm>
            <a:off x="785001" y="1095552"/>
            <a:ext cx="3010622" cy="3970318"/>
          </a:xfrm>
          <a:prstGeom prst="rect">
            <a:avLst/>
          </a:prstGeom>
          <a:noFill/>
        </p:spPr>
        <p:txBody>
          <a:bodyPr wrap="square" rtlCol="0">
            <a:spAutoFit/>
          </a:bodyPr>
          <a:lstStyle/>
          <a:p>
            <a:pPr algn="just"/>
            <a:r>
              <a:rPr lang="en-US" dirty="0"/>
              <a:t>A column in structural engineering is a vertical member that transmits , through compression, the weight of the structure above to other elements below. Concreting of columns are done with M25 mix  and cover to reinforcement</a:t>
            </a:r>
            <a:r>
              <a:rPr lang="en-US" b="1" dirty="0"/>
              <a:t> </a:t>
            </a:r>
            <a:r>
              <a:rPr lang="en-US" dirty="0"/>
              <a:t>was 40 mm . The dia. of bars used in columns are 16 </a:t>
            </a:r>
            <a:r>
              <a:rPr lang="en-US" dirty="0" smtClean="0"/>
              <a:t>mm, </a:t>
            </a:r>
            <a:r>
              <a:rPr lang="en-US" dirty="0"/>
              <a:t>12 </a:t>
            </a:r>
            <a:r>
              <a:rPr lang="en-US" dirty="0" smtClean="0"/>
              <a:t>mm and 25mm </a:t>
            </a:r>
            <a:r>
              <a:rPr lang="en-US" dirty="0"/>
              <a:t>and ties are of 8 mm dia.</a:t>
            </a:r>
            <a:endParaRPr lang="en-IN" dirty="0"/>
          </a:p>
        </p:txBody>
      </p:sp>
      <p:pic>
        <p:nvPicPr>
          <p:cNvPr id="4" name="Picture 3" descr="C:\Users\varinder sharma\Desktop\New folder (2)\DSC_0508.jpg"/>
          <p:cNvPicPr/>
          <p:nvPr/>
        </p:nvPicPr>
        <p:blipFill>
          <a:blip r:embed="rId2" cstate="print"/>
          <a:srcRect/>
          <a:stretch>
            <a:fillRect/>
          </a:stretch>
        </p:blipFill>
        <p:spPr bwMode="auto">
          <a:xfrm>
            <a:off x="4394888" y="1095552"/>
            <a:ext cx="3903724" cy="2329136"/>
          </a:xfrm>
          <a:prstGeom prst="rect">
            <a:avLst/>
          </a:prstGeom>
          <a:noFill/>
          <a:ln w="9525">
            <a:noFill/>
            <a:miter lim="800000"/>
            <a:headEnd/>
            <a:tailEnd/>
          </a:ln>
        </p:spPr>
      </p:pic>
      <p:pic>
        <p:nvPicPr>
          <p:cNvPr id="5" name="Picture 4" descr="C:\Users\varinder sharma\Desktop\cool.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54141" y="1095552"/>
            <a:ext cx="2134319" cy="4244199"/>
          </a:xfrm>
          <a:prstGeom prst="rect">
            <a:avLst/>
          </a:prstGeom>
          <a:noFill/>
          <a:ln>
            <a:noFill/>
          </a:ln>
        </p:spPr>
      </p:pic>
      <p:sp>
        <p:nvSpPr>
          <p:cNvPr id="6" name="TextBox 5"/>
          <p:cNvSpPr txBox="1"/>
          <p:nvPr/>
        </p:nvSpPr>
        <p:spPr>
          <a:xfrm>
            <a:off x="4394888" y="3660590"/>
            <a:ext cx="2734574" cy="923330"/>
          </a:xfrm>
          <a:prstGeom prst="rect">
            <a:avLst/>
          </a:prstGeom>
          <a:noFill/>
        </p:spPr>
        <p:txBody>
          <a:bodyPr wrap="square" rtlCol="0">
            <a:spAutoFit/>
          </a:bodyPr>
          <a:lstStyle/>
          <a:p>
            <a:r>
              <a:rPr lang="en-US" b="1" dirty="0"/>
              <a:t>Starter is used to support the formwork for column.</a:t>
            </a:r>
            <a:endParaRPr lang="en-IN" b="1" dirty="0"/>
          </a:p>
        </p:txBody>
      </p:sp>
      <p:sp>
        <p:nvSpPr>
          <p:cNvPr id="7" name="TextBox 6"/>
          <p:cNvSpPr txBox="1"/>
          <p:nvPr/>
        </p:nvSpPr>
        <p:spPr>
          <a:xfrm>
            <a:off x="9054141" y="5417389"/>
            <a:ext cx="2436243" cy="1200329"/>
          </a:xfrm>
          <a:prstGeom prst="rect">
            <a:avLst/>
          </a:prstGeom>
          <a:noFill/>
        </p:spPr>
        <p:txBody>
          <a:bodyPr wrap="square" rtlCol="0">
            <a:spAutoFit/>
          </a:bodyPr>
          <a:lstStyle/>
          <a:p>
            <a:r>
              <a:rPr lang="en-US" b="1" dirty="0"/>
              <a:t>Shuttering of column done for </a:t>
            </a:r>
            <a:r>
              <a:rPr lang="en-US" b="1" dirty="0" smtClean="0"/>
              <a:t>concreting with plates of size 1’x4’.</a:t>
            </a:r>
            <a:endParaRPr lang="en-IN" dirty="0"/>
          </a:p>
        </p:txBody>
      </p:sp>
    </p:spTree>
    <p:extLst>
      <p:ext uri="{BB962C8B-B14F-4D97-AF65-F5344CB8AC3E}">
        <p14:creationId xmlns="" xmlns:p14="http://schemas.microsoft.com/office/powerpoint/2010/main" val="42012246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 xmlns:p14="http://schemas.microsoft.com/office/powerpoint/2010/main" val="1387053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45056"/>
            <a:ext cx="10265433" cy="2185214"/>
          </a:xfrm>
          <a:prstGeom prst="rect">
            <a:avLst/>
          </a:prstGeom>
          <a:noFill/>
        </p:spPr>
        <p:txBody>
          <a:bodyPr wrap="square" rtlCol="0">
            <a:spAutoFit/>
          </a:bodyPr>
          <a:lstStyle/>
          <a:p>
            <a:pPr algn="ctr"/>
            <a:r>
              <a:rPr lang="en-US" sz="2800" b="1" dirty="0"/>
              <a:t>Shuttering for slab </a:t>
            </a:r>
          </a:p>
          <a:p>
            <a:endParaRPr lang="en-US" dirty="0" smtClean="0"/>
          </a:p>
          <a:p>
            <a:pPr algn="just"/>
            <a:endParaRPr lang="en-US" dirty="0" smtClean="0"/>
          </a:p>
          <a:p>
            <a:pPr algn="just"/>
            <a:r>
              <a:rPr lang="en-US" dirty="0" smtClean="0"/>
              <a:t>Steel </a:t>
            </a:r>
            <a:r>
              <a:rPr lang="en-US" dirty="0"/>
              <a:t>shuttering is used at site for columns, beams and </a:t>
            </a:r>
            <a:r>
              <a:rPr lang="en-US" dirty="0" err="1" smtClean="0"/>
              <a:t>slabs.The</a:t>
            </a:r>
            <a:r>
              <a:rPr lang="en-US" dirty="0" smtClean="0"/>
              <a:t> </a:t>
            </a:r>
            <a:r>
              <a:rPr lang="en-US" dirty="0"/>
              <a:t>size of plates used is 2’x4’. The plates are used for</a:t>
            </a:r>
            <a:r>
              <a:rPr lang="en-US" b="1" dirty="0"/>
              <a:t> </a:t>
            </a:r>
            <a:r>
              <a:rPr lang="en-US" dirty="0"/>
              <a:t>concreting purpose and it is removed after 14 days</a:t>
            </a:r>
            <a:r>
              <a:rPr lang="en-US" dirty="0" smtClean="0"/>
              <a:t>.</a:t>
            </a:r>
          </a:p>
          <a:p>
            <a:pPr algn="just"/>
            <a:endParaRPr lang="en-IN" dirty="0"/>
          </a:p>
          <a:p>
            <a:endParaRPr lang="en-IN" dirty="0"/>
          </a:p>
        </p:txBody>
      </p:sp>
      <p:pic>
        <p:nvPicPr>
          <p:cNvPr id="3" name="Picture 2" descr="C:\Users\varinder sharma\Desktop\s.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90330" y="2530270"/>
            <a:ext cx="5942330" cy="3117191"/>
          </a:xfrm>
          <a:prstGeom prst="rect">
            <a:avLst/>
          </a:prstGeom>
          <a:noFill/>
          <a:ln>
            <a:noFill/>
          </a:ln>
        </p:spPr>
      </p:pic>
    </p:spTree>
    <p:extLst>
      <p:ext uri="{BB962C8B-B14F-4D97-AF65-F5344CB8AC3E}">
        <p14:creationId xmlns="" xmlns:p14="http://schemas.microsoft.com/office/powerpoint/2010/main" val="1057170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74257" y="146648"/>
            <a:ext cx="1168910" cy="523220"/>
          </a:xfrm>
          <a:prstGeom prst="rect">
            <a:avLst/>
          </a:prstGeom>
          <a:noFill/>
        </p:spPr>
        <p:txBody>
          <a:bodyPr wrap="none" rtlCol="0">
            <a:spAutoFit/>
          </a:bodyPr>
          <a:lstStyle/>
          <a:p>
            <a:r>
              <a:rPr lang="en-US" sz="2800" b="1" dirty="0"/>
              <a:t>BEAM</a:t>
            </a:r>
            <a:endParaRPr lang="en-IN" sz="2800" dirty="0"/>
          </a:p>
        </p:txBody>
      </p:sp>
      <p:sp>
        <p:nvSpPr>
          <p:cNvPr id="3" name="TextBox 2"/>
          <p:cNvSpPr txBox="1"/>
          <p:nvPr/>
        </p:nvSpPr>
        <p:spPr>
          <a:xfrm>
            <a:off x="802258" y="1095554"/>
            <a:ext cx="4572000" cy="2585323"/>
          </a:xfrm>
          <a:prstGeom prst="rect">
            <a:avLst/>
          </a:prstGeom>
          <a:noFill/>
        </p:spPr>
        <p:txBody>
          <a:bodyPr wrap="square" rtlCol="0">
            <a:spAutoFit/>
          </a:bodyPr>
          <a:lstStyle/>
          <a:p>
            <a:pPr algn="just"/>
            <a:r>
              <a:rPr lang="en-US" dirty="0"/>
              <a:t>Beam is a structural member which transfers load through bending &amp; shear only. Beam transfers load from slab to the column &amp; footing</a:t>
            </a:r>
            <a:r>
              <a:rPr lang="en-US" dirty="0" smtClean="0"/>
              <a:t>.</a:t>
            </a:r>
          </a:p>
          <a:p>
            <a:pPr algn="just"/>
            <a:endParaRPr lang="en-US" dirty="0" smtClean="0"/>
          </a:p>
          <a:p>
            <a:pPr algn="just"/>
            <a:r>
              <a:rPr lang="en-US" dirty="0" smtClean="0"/>
              <a:t>The </a:t>
            </a:r>
            <a:r>
              <a:rPr lang="en-US" dirty="0"/>
              <a:t>dia. used is 8mm for ties and 12mm to 25mm for main reinforcement and clear cover was 25mm.</a:t>
            </a:r>
            <a:endParaRPr lang="en-IN" dirty="0"/>
          </a:p>
          <a:p>
            <a:pPr algn="just"/>
            <a:endParaRPr lang="en-IN" dirty="0"/>
          </a:p>
        </p:txBody>
      </p:sp>
      <p:pic>
        <p:nvPicPr>
          <p:cNvPr id="4" name="Picture 3" descr="C:\Users\varinder sharma\Desktop\training pics\2014-01-31 11.09.01.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5400000">
            <a:off x="6213190" y="1425532"/>
            <a:ext cx="5063708" cy="4403754"/>
          </a:xfrm>
          <a:prstGeom prst="rect">
            <a:avLst/>
          </a:prstGeom>
          <a:noFill/>
          <a:ln>
            <a:noFill/>
          </a:ln>
        </p:spPr>
      </p:pic>
    </p:spTree>
    <p:extLst>
      <p:ext uri="{BB962C8B-B14F-4D97-AF65-F5344CB8AC3E}">
        <p14:creationId xmlns="" xmlns:p14="http://schemas.microsoft.com/office/powerpoint/2010/main" val="4263776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0906" y="129396"/>
            <a:ext cx="1003801" cy="523220"/>
          </a:xfrm>
          <a:prstGeom prst="rect">
            <a:avLst/>
          </a:prstGeom>
          <a:noFill/>
        </p:spPr>
        <p:txBody>
          <a:bodyPr wrap="none" rtlCol="0">
            <a:spAutoFit/>
          </a:bodyPr>
          <a:lstStyle/>
          <a:p>
            <a:r>
              <a:rPr lang="en-US" sz="2800" b="1" dirty="0"/>
              <a:t>SLAB</a:t>
            </a:r>
            <a:endParaRPr lang="en-IN" sz="2800" dirty="0"/>
          </a:p>
        </p:txBody>
      </p:sp>
      <p:sp>
        <p:nvSpPr>
          <p:cNvPr id="3" name="TextBox 2"/>
          <p:cNvSpPr txBox="1"/>
          <p:nvPr/>
        </p:nvSpPr>
        <p:spPr>
          <a:xfrm>
            <a:off x="793630" y="1265092"/>
            <a:ext cx="4727276" cy="4524315"/>
          </a:xfrm>
          <a:prstGeom prst="rect">
            <a:avLst/>
          </a:prstGeom>
          <a:noFill/>
        </p:spPr>
        <p:txBody>
          <a:bodyPr wrap="square" rtlCol="0">
            <a:spAutoFit/>
          </a:bodyPr>
          <a:lstStyle/>
          <a:p>
            <a:pPr algn="just"/>
            <a:r>
              <a:rPr lang="en-US" dirty="0"/>
              <a:t>Slab is a horizontal flat member which is supported on columns &amp; beams, which </a:t>
            </a:r>
            <a:r>
              <a:rPr lang="en-US" dirty="0" smtClean="0"/>
              <a:t>further</a:t>
            </a:r>
            <a:r>
              <a:rPr lang="en-IN" dirty="0"/>
              <a:t> </a:t>
            </a:r>
            <a:r>
              <a:rPr lang="en-US" dirty="0" smtClean="0"/>
              <a:t>transfers </a:t>
            </a:r>
            <a:r>
              <a:rPr lang="en-US" dirty="0"/>
              <a:t>the load to the foundation</a:t>
            </a:r>
            <a:r>
              <a:rPr lang="en-US" dirty="0" smtClean="0"/>
              <a:t>.</a:t>
            </a:r>
          </a:p>
          <a:p>
            <a:endParaRPr lang="en-US" b="1" dirty="0" smtClean="0"/>
          </a:p>
          <a:p>
            <a:r>
              <a:rPr lang="en-US" b="1" dirty="0" smtClean="0"/>
              <a:t>Slab </a:t>
            </a:r>
            <a:r>
              <a:rPr lang="en-US" b="1" dirty="0"/>
              <a:t>details</a:t>
            </a:r>
            <a:r>
              <a:rPr lang="en-US" dirty="0"/>
              <a:t>:-</a:t>
            </a:r>
            <a:endParaRPr lang="en-IN" dirty="0"/>
          </a:p>
          <a:p>
            <a:r>
              <a:rPr lang="en-US" dirty="0"/>
              <a:t>Grade of steel Used = Fe 500</a:t>
            </a:r>
            <a:endParaRPr lang="en-IN" dirty="0"/>
          </a:p>
          <a:p>
            <a:endParaRPr lang="en-US" dirty="0" smtClean="0"/>
          </a:p>
          <a:p>
            <a:r>
              <a:rPr lang="en-US" dirty="0" smtClean="0"/>
              <a:t>Concrete </a:t>
            </a:r>
            <a:r>
              <a:rPr lang="en-US" dirty="0"/>
              <a:t>Grade Used = </a:t>
            </a:r>
            <a:r>
              <a:rPr lang="en-US" dirty="0" smtClean="0"/>
              <a:t>Design Mix</a:t>
            </a:r>
            <a:endParaRPr lang="en-IN" dirty="0"/>
          </a:p>
          <a:p>
            <a:endParaRPr lang="en-US" dirty="0" smtClean="0"/>
          </a:p>
          <a:p>
            <a:r>
              <a:rPr lang="en-US" dirty="0" smtClean="0"/>
              <a:t>Thickness </a:t>
            </a:r>
            <a:r>
              <a:rPr lang="en-US" dirty="0"/>
              <a:t>of slab = 150mm </a:t>
            </a:r>
            <a:endParaRPr lang="en-IN" dirty="0"/>
          </a:p>
          <a:p>
            <a:endParaRPr lang="en-US" dirty="0" smtClean="0"/>
          </a:p>
          <a:p>
            <a:r>
              <a:rPr lang="en-US" dirty="0" smtClean="0"/>
              <a:t>Diameter </a:t>
            </a:r>
            <a:r>
              <a:rPr lang="en-US" dirty="0"/>
              <a:t>of Bars used =10mm and 8mm</a:t>
            </a:r>
            <a:endParaRPr lang="en-IN" dirty="0"/>
          </a:p>
          <a:p>
            <a:endParaRPr lang="en-US" dirty="0" smtClean="0"/>
          </a:p>
          <a:p>
            <a:r>
              <a:rPr lang="en-US" dirty="0" smtClean="0"/>
              <a:t>Clear </a:t>
            </a:r>
            <a:r>
              <a:rPr lang="en-US" dirty="0"/>
              <a:t>cover = 20mm</a:t>
            </a:r>
            <a:endParaRPr lang="en-IN" dirty="0"/>
          </a:p>
          <a:p>
            <a:endParaRPr lang="en-IN" dirty="0"/>
          </a:p>
        </p:txBody>
      </p:sp>
      <p:pic>
        <p:nvPicPr>
          <p:cNvPr id="4" name="Picture 3" descr="C:\Users\varinder sharma\Desktop\bb.jpg"/>
          <p:cNvPicPr/>
          <p:nvPr/>
        </p:nvPicPr>
        <p:blipFill>
          <a:blip r:embed="rId2">
            <a:extLst>
              <a:ext uri="{28A0092B-C50C-407E-A947-70E740481C1C}">
                <a14:useLocalDpi xmlns="" xmlns:a14="http://schemas.microsoft.com/office/drawing/2010/main" val="0"/>
              </a:ext>
            </a:extLst>
          </a:blip>
          <a:srcRect/>
          <a:stretch>
            <a:fillRect/>
          </a:stretch>
        </p:blipFill>
        <p:spPr bwMode="auto">
          <a:xfrm>
            <a:off x="5851674" y="1265092"/>
            <a:ext cx="5819775" cy="4126417"/>
          </a:xfrm>
          <a:prstGeom prst="rect">
            <a:avLst/>
          </a:prstGeom>
          <a:noFill/>
          <a:ln>
            <a:noFill/>
          </a:ln>
        </p:spPr>
      </p:pic>
    </p:spTree>
    <p:extLst>
      <p:ext uri="{BB962C8B-B14F-4D97-AF65-F5344CB8AC3E}">
        <p14:creationId xmlns="" xmlns:p14="http://schemas.microsoft.com/office/powerpoint/2010/main" val="70793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5774" y="405442"/>
            <a:ext cx="10360324" cy="1200329"/>
          </a:xfrm>
          <a:prstGeom prst="rect">
            <a:avLst/>
          </a:prstGeom>
          <a:noFill/>
        </p:spPr>
        <p:txBody>
          <a:bodyPr wrap="square" rtlCol="0">
            <a:spAutoFit/>
          </a:bodyPr>
          <a:lstStyle/>
          <a:p>
            <a:r>
              <a:rPr lang="en-US" b="1" dirty="0" smtClean="0"/>
              <a:t>Levelling </a:t>
            </a:r>
            <a:r>
              <a:rPr lang="en-US" b="1" dirty="0"/>
              <a:t>of shuttering plates</a:t>
            </a:r>
            <a:r>
              <a:rPr lang="en-US" dirty="0"/>
              <a:t>- </a:t>
            </a:r>
            <a:endParaRPr lang="en-US" dirty="0" smtClean="0"/>
          </a:p>
          <a:p>
            <a:endParaRPr lang="en-US" dirty="0"/>
          </a:p>
          <a:p>
            <a:pPr algn="just"/>
            <a:r>
              <a:rPr lang="en-US" dirty="0" smtClean="0"/>
              <a:t>It </a:t>
            </a:r>
            <a:r>
              <a:rPr lang="en-US" dirty="0"/>
              <a:t>is done using threads by tide it with bars at desirable height (2 </a:t>
            </a:r>
            <a:r>
              <a:rPr lang="en-US" dirty="0" err="1"/>
              <a:t>ft</a:t>
            </a:r>
            <a:r>
              <a:rPr lang="en-US" dirty="0"/>
              <a:t>) and then using stick of marked height (2ft), level of each plate is checked. </a:t>
            </a:r>
            <a:endParaRPr lang="en-IN" dirty="0"/>
          </a:p>
        </p:txBody>
      </p:sp>
      <p:pic>
        <p:nvPicPr>
          <p:cNvPr id="3" name="Picture 2" descr="C:\Users\varinder sharma\Desktop\training pics\lev.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05774" y="2096219"/>
            <a:ext cx="4865298" cy="3312543"/>
          </a:xfrm>
          <a:prstGeom prst="rect">
            <a:avLst/>
          </a:prstGeom>
          <a:noFill/>
          <a:ln>
            <a:noFill/>
          </a:ln>
        </p:spPr>
      </p:pic>
      <p:pic>
        <p:nvPicPr>
          <p:cNvPr id="4" name="Picture 3" descr="D:\rohit fotos\2014-01-09 11.59.20.jpg"/>
          <p:cNvPicPr/>
          <p:nvPr/>
        </p:nvPicPr>
        <p:blipFill>
          <a:blip r:embed="rId3" cstate="print"/>
          <a:srcRect/>
          <a:stretch>
            <a:fillRect/>
          </a:stretch>
        </p:blipFill>
        <p:spPr bwMode="auto">
          <a:xfrm>
            <a:off x="6085936" y="2096219"/>
            <a:ext cx="5180162" cy="3312543"/>
          </a:xfrm>
          <a:prstGeom prst="rect">
            <a:avLst/>
          </a:prstGeom>
          <a:noFill/>
          <a:ln w="9525">
            <a:noFill/>
            <a:miter lim="800000"/>
            <a:headEnd/>
            <a:tailEnd/>
          </a:ln>
        </p:spPr>
      </p:pic>
      <p:sp>
        <p:nvSpPr>
          <p:cNvPr id="5" name="TextBox 4"/>
          <p:cNvSpPr txBox="1"/>
          <p:nvPr/>
        </p:nvSpPr>
        <p:spPr>
          <a:xfrm>
            <a:off x="6085936" y="5899209"/>
            <a:ext cx="5180162" cy="369332"/>
          </a:xfrm>
          <a:prstGeom prst="rect">
            <a:avLst/>
          </a:prstGeom>
          <a:noFill/>
        </p:spPr>
        <p:txBody>
          <a:bodyPr wrap="square" rtlCol="0">
            <a:spAutoFit/>
          </a:bodyPr>
          <a:lstStyle/>
          <a:p>
            <a:pPr algn="just"/>
            <a:r>
              <a:rPr lang="en-US" b="1" dirty="0"/>
              <a:t>Slab reinforcement is laid after shuttering.</a:t>
            </a:r>
            <a:endParaRPr lang="en-IN" dirty="0"/>
          </a:p>
        </p:txBody>
      </p:sp>
    </p:spTree>
    <p:extLst>
      <p:ext uri="{BB962C8B-B14F-4D97-AF65-F5344CB8AC3E}">
        <p14:creationId xmlns="" xmlns:p14="http://schemas.microsoft.com/office/powerpoint/2010/main" val="3591561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lb.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4110" y="807289"/>
            <a:ext cx="6200319" cy="3868228"/>
          </a:xfrm>
          <a:prstGeom prst="rect">
            <a:avLst/>
          </a:prstGeom>
          <a:noFill/>
          <a:ln>
            <a:noFill/>
          </a:ln>
        </p:spPr>
      </p:pic>
      <p:sp>
        <p:nvSpPr>
          <p:cNvPr id="3" name="TextBox 2"/>
          <p:cNvSpPr txBox="1"/>
          <p:nvPr/>
        </p:nvSpPr>
        <p:spPr>
          <a:xfrm>
            <a:off x="994110" y="5115463"/>
            <a:ext cx="6200319" cy="369332"/>
          </a:xfrm>
          <a:prstGeom prst="rect">
            <a:avLst/>
          </a:prstGeom>
          <a:noFill/>
        </p:spPr>
        <p:txBody>
          <a:bodyPr wrap="square" rtlCol="0">
            <a:spAutoFit/>
          </a:bodyPr>
          <a:lstStyle/>
          <a:p>
            <a:r>
              <a:rPr lang="en-US" b="1"/>
              <a:t>Concreting is done after reinforcement has been laid.</a:t>
            </a:r>
            <a:endParaRPr lang="en-IN"/>
          </a:p>
        </p:txBody>
      </p:sp>
    </p:spTree>
    <p:extLst>
      <p:ext uri="{BB962C8B-B14F-4D97-AF65-F5344CB8AC3E}">
        <p14:creationId xmlns="" xmlns:p14="http://schemas.microsoft.com/office/powerpoint/2010/main" val="135516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3208" y="155275"/>
            <a:ext cx="3200399" cy="523220"/>
          </a:xfrm>
          <a:prstGeom prst="rect">
            <a:avLst/>
          </a:prstGeom>
          <a:noFill/>
        </p:spPr>
        <p:txBody>
          <a:bodyPr wrap="square" rtlCol="0">
            <a:spAutoFit/>
          </a:bodyPr>
          <a:lstStyle/>
          <a:p>
            <a:pPr algn="ctr"/>
            <a:r>
              <a:rPr lang="en-US" sz="2800" b="1" dirty="0"/>
              <a:t>STAIRS</a:t>
            </a:r>
            <a:endParaRPr lang="en-IN" sz="2800" dirty="0"/>
          </a:p>
        </p:txBody>
      </p:sp>
      <p:sp>
        <p:nvSpPr>
          <p:cNvPr id="3" name="TextBox 2"/>
          <p:cNvSpPr txBox="1"/>
          <p:nvPr/>
        </p:nvSpPr>
        <p:spPr>
          <a:xfrm>
            <a:off x="1155938" y="1112808"/>
            <a:ext cx="9730597" cy="5355312"/>
          </a:xfrm>
          <a:prstGeom prst="rect">
            <a:avLst/>
          </a:prstGeom>
          <a:noFill/>
        </p:spPr>
        <p:txBody>
          <a:bodyPr wrap="square" rtlCol="0">
            <a:spAutoFit/>
          </a:bodyPr>
          <a:lstStyle/>
          <a:p>
            <a:pPr algn="just"/>
            <a:r>
              <a:rPr lang="en-US" dirty="0"/>
              <a:t>Staircase or simply stairs are names for a construction designed to bridge a large vertical distance by dividing it into smaller vertical distances, called steps. Stairs may be </a:t>
            </a:r>
            <a:r>
              <a:rPr lang="en-US" dirty="0" smtClean="0"/>
              <a:t>straight , round  </a:t>
            </a:r>
            <a:r>
              <a:rPr lang="en-US" dirty="0"/>
              <a:t>or may consist of two or more straight pieces connected at angles</a:t>
            </a:r>
            <a:r>
              <a:rPr lang="en-US" dirty="0" smtClean="0"/>
              <a:t>.</a:t>
            </a:r>
          </a:p>
          <a:p>
            <a:endParaRPr lang="en-US" dirty="0"/>
          </a:p>
          <a:p>
            <a:pPr algn="just"/>
            <a:r>
              <a:rPr lang="en-US" dirty="0"/>
              <a:t>The step is composed of the tread and riser.</a:t>
            </a:r>
            <a:endParaRPr lang="en-IN" dirty="0"/>
          </a:p>
          <a:p>
            <a:pPr algn="just"/>
            <a:endParaRPr lang="en-US" dirty="0" smtClean="0"/>
          </a:p>
          <a:p>
            <a:pPr algn="just"/>
            <a:r>
              <a:rPr lang="en-US" dirty="0" smtClean="0"/>
              <a:t>The </a:t>
            </a:r>
            <a:r>
              <a:rPr lang="en-US" dirty="0"/>
              <a:t>type of stairs used at the site are </a:t>
            </a:r>
            <a:r>
              <a:rPr lang="en-US" b="1" dirty="0"/>
              <a:t>Fold Back stairs.</a:t>
            </a:r>
            <a:endParaRPr lang="en-IN" dirty="0"/>
          </a:p>
          <a:p>
            <a:pPr algn="just"/>
            <a:endParaRPr lang="en-US" b="1" dirty="0" smtClean="0"/>
          </a:p>
          <a:p>
            <a:pPr algn="just"/>
            <a:r>
              <a:rPr lang="en-US" b="1" dirty="0" smtClean="0"/>
              <a:t>Details </a:t>
            </a:r>
            <a:r>
              <a:rPr lang="en-US" b="1" dirty="0"/>
              <a:t>of Staircase:-</a:t>
            </a:r>
            <a:endParaRPr lang="en-IN" dirty="0"/>
          </a:p>
          <a:p>
            <a:pPr algn="just"/>
            <a:endParaRPr lang="en-US" dirty="0" smtClean="0"/>
          </a:p>
          <a:p>
            <a:pPr algn="just"/>
            <a:r>
              <a:rPr lang="en-US" dirty="0" smtClean="0"/>
              <a:t>Grade </a:t>
            </a:r>
            <a:r>
              <a:rPr lang="en-US" dirty="0"/>
              <a:t>of Steel Used = Fe 500</a:t>
            </a:r>
            <a:endParaRPr lang="en-IN" dirty="0"/>
          </a:p>
          <a:p>
            <a:pPr algn="just"/>
            <a:endParaRPr lang="en-US" dirty="0" smtClean="0"/>
          </a:p>
          <a:p>
            <a:pPr algn="just"/>
            <a:r>
              <a:rPr lang="en-US" dirty="0" smtClean="0"/>
              <a:t>Concrete </a:t>
            </a:r>
            <a:r>
              <a:rPr lang="en-US" dirty="0"/>
              <a:t>Grade Used = M 25</a:t>
            </a:r>
            <a:endParaRPr lang="en-IN" dirty="0"/>
          </a:p>
          <a:p>
            <a:pPr algn="just"/>
            <a:endParaRPr lang="en-US" dirty="0" smtClean="0"/>
          </a:p>
          <a:p>
            <a:pPr algn="just"/>
            <a:r>
              <a:rPr lang="en-US" dirty="0" smtClean="0"/>
              <a:t>Diameter </a:t>
            </a:r>
            <a:r>
              <a:rPr lang="en-US" dirty="0"/>
              <a:t>of Bars Used = </a:t>
            </a:r>
            <a:r>
              <a:rPr lang="en-US" dirty="0" smtClean="0"/>
              <a:t>12mm, 10mm </a:t>
            </a:r>
            <a:r>
              <a:rPr lang="en-US" dirty="0"/>
              <a:t>and </a:t>
            </a:r>
            <a:r>
              <a:rPr lang="en-US" dirty="0" smtClean="0"/>
              <a:t>8mm</a:t>
            </a:r>
          </a:p>
          <a:p>
            <a:pPr algn="just"/>
            <a:endParaRPr lang="en-US" dirty="0"/>
          </a:p>
          <a:p>
            <a:pPr algn="just"/>
            <a:r>
              <a:rPr lang="en-US" dirty="0" smtClean="0"/>
              <a:t>Tread = 300mm ;  Riser = 150mm  and  Width of stairs = 1100mm</a:t>
            </a:r>
            <a:endParaRPr lang="en-IN" dirty="0"/>
          </a:p>
          <a:p>
            <a:endParaRPr lang="en-IN" dirty="0"/>
          </a:p>
        </p:txBody>
      </p:sp>
    </p:spTree>
    <p:extLst>
      <p:ext uri="{BB962C8B-B14F-4D97-AF65-F5344CB8AC3E}">
        <p14:creationId xmlns="" xmlns:p14="http://schemas.microsoft.com/office/powerpoint/2010/main" val="1136389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291" y="353683"/>
            <a:ext cx="2823209" cy="369332"/>
          </a:xfrm>
          <a:prstGeom prst="rect">
            <a:avLst/>
          </a:prstGeom>
          <a:noFill/>
        </p:spPr>
        <p:txBody>
          <a:bodyPr wrap="none" rtlCol="0">
            <a:spAutoFit/>
          </a:bodyPr>
          <a:lstStyle/>
          <a:p>
            <a:r>
              <a:rPr lang="en-US" b="1" dirty="0"/>
              <a:t>Step wise construction:-</a:t>
            </a:r>
            <a:endParaRPr lang="en-IN" dirty="0"/>
          </a:p>
        </p:txBody>
      </p:sp>
      <p:pic>
        <p:nvPicPr>
          <p:cNvPr id="3" name="Picture 2" descr="C:\Users\varinder sharma\Desktop\New folder (2)\DSC_0534.jpg"/>
          <p:cNvPicPr/>
          <p:nvPr/>
        </p:nvPicPr>
        <p:blipFill>
          <a:blip r:embed="rId2" cstate="print"/>
          <a:srcRect/>
          <a:stretch>
            <a:fillRect/>
          </a:stretch>
        </p:blipFill>
        <p:spPr bwMode="auto">
          <a:xfrm>
            <a:off x="1086929" y="1256713"/>
            <a:ext cx="5029200" cy="3772487"/>
          </a:xfrm>
          <a:prstGeom prst="rect">
            <a:avLst/>
          </a:prstGeom>
          <a:noFill/>
          <a:ln w="9525">
            <a:noFill/>
            <a:miter lim="800000"/>
            <a:headEnd/>
            <a:tailEnd/>
          </a:ln>
        </p:spPr>
      </p:pic>
      <p:sp>
        <p:nvSpPr>
          <p:cNvPr id="4" name="TextBox 3"/>
          <p:cNvSpPr txBox="1"/>
          <p:nvPr/>
        </p:nvSpPr>
        <p:spPr>
          <a:xfrm>
            <a:off x="1013604" y="5364953"/>
            <a:ext cx="5175849" cy="646331"/>
          </a:xfrm>
          <a:prstGeom prst="rect">
            <a:avLst/>
          </a:prstGeom>
          <a:noFill/>
        </p:spPr>
        <p:txBody>
          <a:bodyPr wrap="square" rtlCol="0">
            <a:spAutoFit/>
          </a:bodyPr>
          <a:lstStyle/>
          <a:p>
            <a:pPr algn="just"/>
            <a:r>
              <a:rPr lang="en-US" b="1" dirty="0"/>
              <a:t>First by marking from </a:t>
            </a:r>
            <a:r>
              <a:rPr lang="en-US" b="1" dirty="0" smtClean="0"/>
              <a:t>drawing, PCC </a:t>
            </a:r>
            <a:r>
              <a:rPr lang="en-US" b="1" dirty="0"/>
              <a:t>of ratio 1:2:4 is laid.</a:t>
            </a:r>
            <a:endParaRPr lang="en-IN" dirty="0"/>
          </a:p>
        </p:txBody>
      </p:sp>
      <p:pic>
        <p:nvPicPr>
          <p:cNvPr id="5" name="Picture 4" descr="C:\Users\varinder sharma\Desktop\sc.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734229" y="1256713"/>
            <a:ext cx="4359341" cy="3772487"/>
          </a:xfrm>
          <a:prstGeom prst="rect">
            <a:avLst/>
          </a:prstGeom>
          <a:noFill/>
          <a:ln>
            <a:noFill/>
          </a:ln>
        </p:spPr>
      </p:pic>
      <p:sp>
        <p:nvSpPr>
          <p:cNvPr id="6" name="TextBox 5"/>
          <p:cNvSpPr txBox="1"/>
          <p:nvPr/>
        </p:nvSpPr>
        <p:spPr>
          <a:xfrm>
            <a:off x="6734229" y="5364953"/>
            <a:ext cx="4432002" cy="646332"/>
          </a:xfrm>
          <a:prstGeom prst="rect">
            <a:avLst/>
          </a:prstGeom>
          <a:noFill/>
        </p:spPr>
        <p:txBody>
          <a:bodyPr wrap="square" rtlCol="0">
            <a:spAutoFit/>
          </a:bodyPr>
          <a:lstStyle/>
          <a:p>
            <a:pPr algn="just"/>
            <a:r>
              <a:rPr lang="en-US" b="1" dirty="0"/>
              <a:t>Concreting is done in the base of thickness 200mm.</a:t>
            </a:r>
            <a:endParaRPr lang="en-IN" dirty="0"/>
          </a:p>
        </p:txBody>
      </p:sp>
    </p:spTree>
    <p:extLst>
      <p:ext uri="{BB962C8B-B14F-4D97-AF65-F5344CB8AC3E}">
        <p14:creationId xmlns="" xmlns:p14="http://schemas.microsoft.com/office/powerpoint/2010/main" val="2847722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ssc.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2964" y="930124"/>
            <a:ext cx="5224372" cy="3969680"/>
          </a:xfrm>
          <a:prstGeom prst="rect">
            <a:avLst/>
          </a:prstGeom>
          <a:noFill/>
          <a:ln>
            <a:noFill/>
          </a:ln>
        </p:spPr>
      </p:pic>
      <p:sp>
        <p:nvSpPr>
          <p:cNvPr id="3" name="TextBox 2"/>
          <p:cNvSpPr txBox="1"/>
          <p:nvPr/>
        </p:nvSpPr>
        <p:spPr>
          <a:xfrm>
            <a:off x="632964" y="5255091"/>
            <a:ext cx="4136069" cy="369332"/>
          </a:xfrm>
          <a:prstGeom prst="rect">
            <a:avLst/>
          </a:prstGeom>
          <a:noFill/>
        </p:spPr>
        <p:txBody>
          <a:bodyPr wrap="none" rtlCol="0">
            <a:spAutoFit/>
          </a:bodyPr>
          <a:lstStyle/>
          <a:p>
            <a:pPr algn="just"/>
            <a:r>
              <a:rPr lang="en-US" b="1" dirty="0"/>
              <a:t>Shuttering of stair </a:t>
            </a:r>
            <a:r>
              <a:rPr lang="en-US" b="1" dirty="0" smtClean="0"/>
              <a:t>case with plates . </a:t>
            </a:r>
            <a:endParaRPr lang="en-IN" dirty="0"/>
          </a:p>
        </p:txBody>
      </p:sp>
      <p:pic>
        <p:nvPicPr>
          <p:cNvPr id="4" name="Picture 3" descr="C:\Users\varinder sharma\Desktop\New folder (2)\DSC_0559.jpg"/>
          <p:cNvPicPr/>
          <p:nvPr/>
        </p:nvPicPr>
        <p:blipFill>
          <a:blip r:embed="rId3" cstate="print"/>
          <a:srcRect/>
          <a:stretch>
            <a:fillRect/>
          </a:stretch>
        </p:blipFill>
        <p:spPr bwMode="auto">
          <a:xfrm>
            <a:off x="6290094" y="930124"/>
            <a:ext cx="5277928" cy="3969680"/>
          </a:xfrm>
          <a:prstGeom prst="rect">
            <a:avLst/>
          </a:prstGeom>
          <a:noFill/>
          <a:ln w="9525">
            <a:noFill/>
            <a:miter lim="800000"/>
            <a:headEnd/>
            <a:tailEnd/>
          </a:ln>
        </p:spPr>
      </p:pic>
      <p:sp>
        <p:nvSpPr>
          <p:cNvPr id="5" name="TextBox 4"/>
          <p:cNvSpPr txBox="1"/>
          <p:nvPr/>
        </p:nvSpPr>
        <p:spPr>
          <a:xfrm>
            <a:off x="6290094" y="5258602"/>
            <a:ext cx="5277928" cy="1200329"/>
          </a:xfrm>
          <a:prstGeom prst="rect">
            <a:avLst/>
          </a:prstGeom>
          <a:noFill/>
        </p:spPr>
        <p:txBody>
          <a:bodyPr wrap="square" rtlCol="0">
            <a:spAutoFit/>
          </a:bodyPr>
          <a:lstStyle/>
          <a:p>
            <a:pPr algn="just"/>
            <a:r>
              <a:rPr lang="en-US" b="1" dirty="0"/>
              <a:t>Stair reinforcement is laid. Bars used are of diameters </a:t>
            </a:r>
            <a:r>
              <a:rPr lang="en-US" b="1" dirty="0" smtClean="0"/>
              <a:t>8mm @ 200mm c/c </a:t>
            </a:r>
            <a:r>
              <a:rPr lang="en-US" b="1" dirty="0"/>
              <a:t>and </a:t>
            </a:r>
            <a:r>
              <a:rPr lang="en-US" b="1" dirty="0" smtClean="0"/>
              <a:t>12mm @ 125mm c/c </a:t>
            </a:r>
            <a:r>
              <a:rPr lang="en-US" b="1" dirty="0"/>
              <a:t>in horizontal and vertical direction resp.</a:t>
            </a:r>
            <a:endParaRPr lang="en-IN" dirty="0"/>
          </a:p>
        </p:txBody>
      </p:sp>
    </p:spTree>
    <p:extLst>
      <p:ext uri="{BB962C8B-B14F-4D97-AF65-F5344CB8AC3E}">
        <p14:creationId xmlns="" xmlns:p14="http://schemas.microsoft.com/office/powerpoint/2010/main" val="7084452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2424" y="370938"/>
            <a:ext cx="10084278" cy="7786747"/>
          </a:xfrm>
          <a:prstGeom prst="rect">
            <a:avLst/>
          </a:prstGeom>
          <a:noFill/>
        </p:spPr>
        <p:txBody>
          <a:bodyPr wrap="square" rtlCol="0">
            <a:spAutoFit/>
          </a:bodyPr>
          <a:lstStyle/>
          <a:p>
            <a:pPr algn="ctr"/>
            <a:r>
              <a:rPr lang="en-US" sz="2800" b="1" dirty="0" smtClean="0"/>
              <a:t>Company Profile</a:t>
            </a:r>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US" sz="2800" b="1" dirty="0"/>
          </a:p>
          <a:p>
            <a:endParaRPr lang="en-US" b="1" dirty="0" smtClean="0"/>
          </a:p>
          <a:p>
            <a:r>
              <a:rPr lang="en-US" b="1" dirty="0"/>
              <a:t>S.S. CONSTRUCTION CO</a:t>
            </a:r>
            <a:r>
              <a:rPr lang="en-US" dirty="0"/>
              <a:t>. is an organization in the field of construction for carrying out all types of civil jobs. The company is started by its managing director Mr. </a:t>
            </a:r>
            <a:r>
              <a:rPr lang="en-US" dirty="0" err="1"/>
              <a:t>S.Suri</a:t>
            </a:r>
            <a:r>
              <a:rPr lang="en-US" dirty="0"/>
              <a:t> in the year 1975. And is ably supported by his son Mr. Harsh </a:t>
            </a:r>
            <a:r>
              <a:rPr lang="en-US" dirty="0" err="1"/>
              <a:t>Suri</a:t>
            </a:r>
            <a:r>
              <a:rPr lang="en-US" dirty="0"/>
              <a:t> (B.E.) &amp; Mr. </a:t>
            </a:r>
            <a:r>
              <a:rPr lang="en-US" dirty="0" err="1"/>
              <a:t>Pawan</a:t>
            </a:r>
            <a:r>
              <a:rPr lang="en-US" dirty="0"/>
              <a:t> Kapoor Chief Engineer (M.E.S.). Our Service portfolio extends across the construction of Factories &amp; Manufacturing Facilities, IT Campuses, Bank, Corporate Offices, Schools, Residential Complexes &amp; Hospitals. </a:t>
            </a:r>
            <a:endParaRPr lang="en-IN" dirty="0"/>
          </a:p>
          <a:p>
            <a:pPr algn="ctr"/>
            <a:endParaRPr lang="en-US" sz="2800" b="1" dirty="0"/>
          </a:p>
          <a:p>
            <a:pPr algn="ctr"/>
            <a:endParaRPr lang="en-US" sz="2800" b="1" dirty="0" smtClean="0"/>
          </a:p>
          <a:p>
            <a:pPr algn="ctr"/>
            <a:endParaRPr lang="en-US" sz="2800" b="1" dirty="0"/>
          </a:p>
          <a:p>
            <a:pPr algn="ctr"/>
            <a:endParaRPr lang="en-US" sz="2800" b="1" dirty="0" smtClean="0"/>
          </a:p>
          <a:p>
            <a:pPr algn="ctr"/>
            <a:endParaRPr lang="en-IN" sz="2800" b="1" dirty="0"/>
          </a:p>
        </p:txBody>
      </p:sp>
      <p:pic>
        <p:nvPicPr>
          <p:cNvPr id="4" name="Picture 3" descr="C:\Users\rohit\Desktop\ss logo.jpg"/>
          <p:cNvPicPr/>
          <p:nvPr/>
        </p:nvPicPr>
        <p:blipFill>
          <a:blip r:embed="rId2" cstate="print"/>
          <a:srcRect/>
          <a:stretch>
            <a:fillRect/>
          </a:stretch>
        </p:blipFill>
        <p:spPr bwMode="auto">
          <a:xfrm>
            <a:off x="4206228" y="1300241"/>
            <a:ext cx="3572510" cy="1945640"/>
          </a:xfrm>
          <a:prstGeom prst="rect">
            <a:avLst/>
          </a:prstGeom>
          <a:noFill/>
          <a:ln w="9525">
            <a:noFill/>
            <a:miter lim="800000"/>
            <a:headEnd/>
            <a:tailEnd/>
          </a:ln>
        </p:spPr>
      </p:pic>
    </p:spTree>
    <p:extLst>
      <p:ext uri="{BB962C8B-B14F-4D97-AF65-F5344CB8AC3E}">
        <p14:creationId xmlns="" xmlns:p14="http://schemas.microsoft.com/office/powerpoint/2010/main" val="3020492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66.jpg"/>
          <p:cNvPicPr/>
          <p:nvPr/>
        </p:nvPicPr>
        <p:blipFill>
          <a:blip r:embed="rId2" cstate="print"/>
          <a:srcRect/>
          <a:stretch>
            <a:fillRect/>
          </a:stretch>
        </p:blipFill>
        <p:spPr bwMode="auto">
          <a:xfrm>
            <a:off x="744262" y="608128"/>
            <a:ext cx="5734175" cy="4964537"/>
          </a:xfrm>
          <a:prstGeom prst="rect">
            <a:avLst/>
          </a:prstGeom>
          <a:noFill/>
          <a:ln w="9525">
            <a:noFill/>
            <a:miter lim="800000"/>
            <a:headEnd/>
            <a:tailEnd/>
          </a:ln>
        </p:spPr>
      </p:pic>
      <p:pic>
        <p:nvPicPr>
          <p:cNvPr id="3" name="Picture 2" descr="C:\Users\varinder sharma\Desktop\New folder (2)\DSC_0542.jpg"/>
          <p:cNvPicPr/>
          <p:nvPr/>
        </p:nvPicPr>
        <p:blipFill>
          <a:blip r:embed="rId3" cstate="print"/>
          <a:srcRect/>
          <a:stretch>
            <a:fillRect/>
          </a:stretch>
        </p:blipFill>
        <p:spPr bwMode="auto">
          <a:xfrm rot="5400000">
            <a:off x="7205654" y="1348319"/>
            <a:ext cx="4964537" cy="3484153"/>
          </a:xfrm>
          <a:prstGeom prst="rect">
            <a:avLst/>
          </a:prstGeom>
          <a:noFill/>
          <a:ln w="9525">
            <a:noFill/>
            <a:miter lim="800000"/>
            <a:headEnd/>
            <a:tailEnd/>
          </a:ln>
        </p:spPr>
      </p:pic>
      <p:sp>
        <p:nvSpPr>
          <p:cNvPr id="4" name="TextBox 3"/>
          <p:cNvSpPr txBox="1"/>
          <p:nvPr/>
        </p:nvSpPr>
        <p:spPr>
          <a:xfrm>
            <a:off x="744261" y="5779698"/>
            <a:ext cx="5734175" cy="923330"/>
          </a:xfrm>
          <a:prstGeom prst="rect">
            <a:avLst/>
          </a:prstGeom>
          <a:noFill/>
        </p:spPr>
        <p:txBody>
          <a:bodyPr wrap="square" rtlCol="0">
            <a:spAutoFit/>
          </a:bodyPr>
          <a:lstStyle/>
          <a:p>
            <a:pPr algn="just"/>
            <a:r>
              <a:rPr lang="en-US" b="1" dirty="0"/>
              <a:t>The thickness of concrete layer is 150mm. Brickwork is done using mortar of ratio 1:4 (cement: sand).</a:t>
            </a:r>
            <a:endParaRPr lang="en-IN" dirty="0"/>
          </a:p>
        </p:txBody>
      </p:sp>
      <p:sp>
        <p:nvSpPr>
          <p:cNvPr id="5" name="TextBox 4"/>
          <p:cNvSpPr txBox="1"/>
          <p:nvPr/>
        </p:nvSpPr>
        <p:spPr>
          <a:xfrm>
            <a:off x="7945846" y="5779698"/>
            <a:ext cx="2630139" cy="646331"/>
          </a:xfrm>
          <a:prstGeom prst="rect">
            <a:avLst/>
          </a:prstGeom>
          <a:noFill/>
        </p:spPr>
        <p:txBody>
          <a:bodyPr wrap="square" rtlCol="0">
            <a:spAutoFit/>
          </a:bodyPr>
          <a:lstStyle/>
          <a:p>
            <a:pPr algn="just"/>
            <a:r>
              <a:rPr lang="en-US" b="1" dirty="0"/>
              <a:t>Here, the brickwork is completed.</a:t>
            </a:r>
            <a:endParaRPr lang="en-IN" dirty="0"/>
          </a:p>
        </p:txBody>
      </p:sp>
    </p:spTree>
    <p:extLst>
      <p:ext uri="{BB962C8B-B14F-4D97-AF65-F5344CB8AC3E}">
        <p14:creationId xmlns="" xmlns:p14="http://schemas.microsoft.com/office/powerpoint/2010/main" val="55293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 xmlns:p14="http://schemas.microsoft.com/office/powerpoint/2010/main" val="873363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31971433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04913" y="189781"/>
            <a:ext cx="2209259" cy="523220"/>
          </a:xfrm>
          <a:prstGeom prst="rect">
            <a:avLst/>
          </a:prstGeom>
          <a:noFill/>
        </p:spPr>
        <p:txBody>
          <a:bodyPr wrap="none" rtlCol="0">
            <a:spAutoFit/>
          </a:bodyPr>
          <a:lstStyle/>
          <a:p>
            <a:r>
              <a:rPr lang="en-US" sz="2800" b="1" dirty="0"/>
              <a:t>PLASTERING</a:t>
            </a:r>
            <a:endParaRPr lang="en-IN" sz="2800" dirty="0"/>
          </a:p>
        </p:txBody>
      </p:sp>
      <p:sp>
        <p:nvSpPr>
          <p:cNvPr id="3" name="TextBox 2"/>
          <p:cNvSpPr txBox="1"/>
          <p:nvPr/>
        </p:nvSpPr>
        <p:spPr>
          <a:xfrm>
            <a:off x="1000663" y="1199072"/>
            <a:ext cx="10144665" cy="1200329"/>
          </a:xfrm>
          <a:prstGeom prst="rect">
            <a:avLst/>
          </a:prstGeom>
          <a:noFill/>
        </p:spPr>
        <p:txBody>
          <a:bodyPr wrap="square" rtlCol="0">
            <a:spAutoFit/>
          </a:bodyPr>
          <a:lstStyle/>
          <a:p>
            <a:pPr algn="just"/>
            <a:r>
              <a:rPr lang="en-US" dirty="0"/>
              <a:t>Plastering is the process of covering rough surfaces of  walls , columns , ceilings and other building components with thin coat of plastic mortars to form a smooth durable surface . The coating of plastic material is termed as plaster . Plastering on external exposed surfaces is known as rendering. </a:t>
            </a:r>
            <a:endParaRPr lang="en-IN" dirty="0"/>
          </a:p>
        </p:txBody>
      </p:sp>
      <p:sp>
        <p:nvSpPr>
          <p:cNvPr id="4" name="TextBox 3"/>
          <p:cNvSpPr txBox="1"/>
          <p:nvPr/>
        </p:nvSpPr>
        <p:spPr>
          <a:xfrm>
            <a:off x="1052423" y="3062376"/>
            <a:ext cx="9963509" cy="2031325"/>
          </a:xfrm>
          <a:prstGeom prst="rect">
            <a:avLst/>
          </a:prstGeom>
          <a:noFill/>
        </p:spPr>
        <p:txBody>
          <a:bodyPr wrap="square" rtlCol="0">
            <a:spAutoFit/>
          </a:bodyPr>
          <a:lstStyle/>
          <a:p>
            <a:pPr algn="just"/>
            <a:r>
              <a:rPr lang="en-US" b="1" dirty="0"/>
              <a:t>Tools used for plastering:- </a:t>
            </a:r>
            <a:r>
              <a:rPr lang="en-US" dirty="0"/>
              <a:t>Gauging trowel , float , floating rule , plumb bob , spirit level , set square , straight  edges brushes etc</a:t>
            </a:r>
            <a:r>
              <a:rPr lang="en-US" dirty="0" smtClean="0"/>
              <a:t>.</a:t>
            </a:r>
          </a:p>
          <a:p>
            <a:pPr algn="just"/>
            <a:endParaRPr lang="en-US" dirty="0" smtClean="0"/>
          </a:p>
          <a:p>
            <a:pPr algn="just"/>
            <a:endParaRPr lang="en-US" dirty="0"/>
          </a:p>
          <a:p>
            <a:pPr algn="just"/>
            <a:r>
              <a:rPr lang="en-US" dirty="0" smtClean="0"/>
              <a:t>At </a:t>
            </a:r>
            <a:r>
              <a:rPr lang="en-US" dirty="0"/>
              <a:t>the site, cement mortar is used for plastering work in 1:4 (cement: sand ) . The thickness of mortar at outer surface was 20 mm and at inner surface was 8 mm.</a:t>
            </a:r>
            <a:endParaRPr lang="en-IN" dirty="0"/>
          </a:p>
          <a:p>
            <a:endParaRPr lang="en-IN" dirty="0"/>
          </a:p>
        </p:txBody>
      </p:sp>
    </p:spTree>
    <p:extLst>
      <p:ext uri="{BB962C8B-B14F-4D97-AF65-F5344CB8AC3E}">
        <p14:creationId xmlns="" xmlns:p14="http://schemas.microsoft.com/office/powerpoint/2010/main" val="12976106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60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8005" y="695594"/>
            <a:ext cx="5404222" cy="4747674"/>
          </a:xfrm>
          <a:prstGeom prst="rect">
            <a:avLst/>
          </a:prstGeom>
          <a:noFill/>
          <a:ln>
            <a:noFill/>
          </a:ln>
        </p:spPr>
      </p:pic>
      <p:pic>
        <p:nvPicPr>
          <p:cNvPr id="1026" name="Picture 2" descr="DSC_056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293419" y="695593"/>
            <a:ext cx="5352241" cy="4747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48005" y="5762445"/>
            <a:ext cx="4442603" cy="369332"/>
          </a:xfrm>
          <a:prstGeom prst="rect">
            <a:avLst/>
          </a:prstGeom>
          <a:noFill/>
        </p:spPr>
        <p:txBody>
          <a:bodyPr wrap="square" rtlCol="0">
            <a:spAutoFit/>
          </a:bodyPr>
          <a:lstStyle/>
          <a:p>
            <a:pPr algn="just"/>
            <a:r>
              <a:rPr lang="en-US" b="1" dirty="0"/>
              <a:t>Plastering at inner </a:t>
            </a:r>
            <a:r>
              <a:rPr lang="en-US" b="1" dirty="0" smtClean="0"/>
              <a:t>surface.</a:t>
            </a:r>
            <a:endParaRPr lang="en-IN" dirty="0"/>
          </a:p>
        </p:txBody>
      </p:sp>
      <p:sp>
        <p:nvSpPr>
          <p:cNvPr id="4" name="TextBox 3"/>
          <p:cNvSpPr txBox="1"/>
          <p:nvPr/>
        </p:nvSpPr>
        <p:spPr>
          <a:xfrm>
            <a:off x="6302045" y="5762445"/>
            <a:ext cx="4063041" cy="369332"/>
          </a:xfrm>
          <a:prstGeom prst="rect">
            <a:avLst/>
          </a:prstGeom>
          <a:noFill/>
        </p:spPr>
        <p:txBody>
          <a:bodyPr wrap="square" rtlCol="0">
            <a:spAutoFit/>
          </a:bodyPr>
          <a:lstStyle/>
          <a:p>
            <a:pPr algn="just"/>
            <a:r>
              <a:rPr lang="en-US" b="1" dirty="0"/>
              <a:t>Plastering at outer surface.</a:t>
            </a:r>
            <a:endParaRPr lang="en-IN" dirty="0"/>
          </a:p>
        </p:txBody>
      </p:sp>
    </p:spTree>
    <p:extLst>
      <p:ext uri="{BB962C8B-B14F-4D97-AF65-F5344CB8AC3E}">
        <p14:creationId xmlns="" xmlns:p14="http://schemas.microsoft.com/office/powerpoint/2010/main" val="29479461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90667" y="255975"/>
            <a:ext cx="5566913" cy="523220"/>
          </a:xfrm>
          <a:prstGeom prst="rect">
            <a:avLst/>
          </a:prstGeom>
          <a:noFill/>
        </p:spPr>
        <p:txBody>
          <a:bodyPr wrap="square" rtlCol="0">
            <a:spAutoFit/>
          </a:bodyPr>
          <a:lstStyle/>
          <a:p>
            <a:r>
              <a:rPr lang="en-US" sz="2800" b="1" dirty="0"/>
              <a:t>Rain Water Harvesting Tank</a:t>
            </a:r>
            <a:endParaRPr lang="en-IN" sz="2800" dirty="0"/>
          </a:p>
        </p:txBody>
      </p:sp>
      <p:sp>
        <p:nvSpPr>
          <p:cNvPr id="4" name="TextBox 3"/>
          <p:cNvSpPr txBox="1"/>
          <p:nvPr/>
        </p:nvSpPr>
        <p:spPr>
          <a:xfrm>
            <a:off x="983412" y="988553"/>
            <a:ext cx="10075652" cy="923330"/>
          </a:xfrm>
          <a:prstGeom prst="rect">
            <a:avLst/>
          </a:prstGeom>
          <a:noFill/>
        </p:spPr>
        <p:txBody>
          <a:bodyPr wrap="square" rtlCol="0">
            <a:spAutoFit/>
          </a:bodyPr>
          <a:lstStyle/>
          <a:p>
            <a:pPr algn="just"/>
            <a:r>
              <a:rPr lang="en-US" dirty="0"/>
              <a:t>Rainwater harvesting tank is used for the accumulation and deposition of rainwater for reuse. Uses include water for gardening, </a:t>
            </a:r>
            <a:r>
              <a:rPr lang="en-US" dirty="0">
                <a:hlinkClick r:id="rId2" tooltip="Livestock"/>
              </a:rPr>
              <a:t>livestock</a:t>
            </a:r>
            <a:r>
              <a:rPr lang="en-US" dirty="0"/>
              <a:t>, </a:t>
            </a:r>
            <a:r>
              <a:rPr lang="en-US" dirty="0">
                <a:hlinkClick r:id="rId3" tooltip="Irrigation"/>
              </a:rPr>
              <a:t>irrigation</a:t>
            </a:r>
            <a:r>
              <a:rPr lang="en-US" dirty="0"/>
              <a:t> etc. The harvested water can be used as </a:t>
            </a:r>
            <a:r>
              <a:rPr lang="en-US" dirty="0">
                <a:hlinkClick r:id="rId4" tooltip="Drinking water"/>
              </a:rPr>
              <a:t>drinking water</a:t>
            </a:r>
            <a:r>
              <a:rPr lang="en-US" dirty="0"/>
              <a:t> as well as for storage and other purpose.</a:t>
            </a:r>
            <a:endParaRPr lang="en-IN" dirty="0"/>
          </a:p>
        </p:txBody>
      </p:sp>
      <p:sp>
        <p:nvSpPr>
          <p:cNvPr id="5" name="TextBox 4"/>
          <p:cNvSpPr txBox="1"/>
          <p:nvPr/>
        </p:nvSpPr>
        <p:spPr>
          <a:xfrm>
            <a:off x="983412" y="2221247"/>
            <a:ext cx="2739853" cy="369332"/>
          </a:xfrm>
          <a:prstGeom prst="rect">
            <a:avLst/>
          </a:prstGeom>
          <a:noFill/>
        </p:spPr>
        <p:txBody>
          <a:bodyPr wrap="none" rtlCol="0">
            <a:spAutoFit/>
          </a:bodyPr>
          <a:lstStyle/>
          <a:p>
            <a:r>
              <a:rPr lang="en-US" b="1" dirty="0"/>
              <a:t>Step wise construction</a:t>
            </a:r>
            <a:r>
              <a:rPr lang="en-US" dirty="0"/>
              <a:t>-</a:t>
            </a:r>
            <a:endParaRPr lang="en-IN" dirty="0"/>
          </a:p>
        </p:txBody>
      </p:sp>
      <p:pic>
        <p:nvPicPr>
          <p:cNvPr id="6" name="Picture 5" descr="C:\Users\varinder sharma\AppData\Local\Microsoft\Windows\Temporary Internet Files\Content.Word\DSC_0502.jpg"/>
          <p:cNvPicPr/>
          <p:nvPr/>
        </p:nvPicPr>
        <p:blipFill>
          <a:blip r:embed="rId5" cstate="print"/>
          <a:srcRect/>
          <a:stretch>
            <a:fillRect/>
          </a:stretch>
        </p:blipFill>
        <p:spPr bwMode="auto">
          <a:xfrm>
            <a:off x="1076865" y="2811761"/>
            <a:ext cx="5638800" cy="3667125"/>
          </a:xfrm>
          <a:prstGeom prst="rect">
            <a:avLst/>
          </a:prstGeom>
          <a:noFill/>
          <a:ln w="9525">
            <a:noFill/>
            <a:miter lim="800000"/>
            <a:headEnd/>
            <a:tailEnd/>
          </a:ln>
        </p:spPr>
      </p:pic>
      <p:sp>
        <p:nvSpPr>
          <p:cNvPr id="7" name="TextBox 6"/>
          <p:cNvSpPr txBox="1"/>
          <p:nvPr/>
        </p:nvSpPr>
        <p:spPr>
          <a:xfrm>
            <a:off x="7082287" y="5832555"/>
            <a:ext cx="3976777" cy="646331"/>
          </a:xfrm>
          <a:prstGeom prst="rect">
            <a:avLst/>
          </a:prstGeom>
          <a:noFill/>
        </p:spPr>
        <p:txBody>
          <a:bodyPr wrap="square" rtlCol="0">
            <a:spAutoFit/>
          </a:bodyPr>
          <a:lstStyle/>
          <a:p>
            <a:r>
              <a:rPr lang="en-US" b="1" dirty="0"/>
              <a:t>Holes are bored with the help of boring machine to lay PVC pipes.</a:t>
            </a:r>
            <a:endParaRPr lang="en-IN" dirty="0"/>
          </a:p>
        </p:txBody>
      </p:sp>
    </p:spTree>
    <p:extLst>
      <p:ext uri="{BB962C8B-B14F-4D97-AF65-F5344CB8AC3E}">
        <p14:creationId xmlns="" xmlns:p14="http://schemas.microsoft.com/office/powerpoint/2010/main" val="3032626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452.jpg"/>
          <p:cNvPicPr/>
          <p:nvPr/>
        </p:nvPicPr>
        <p:blipFill>
          <a:blip r:embed="rId2" cstate="print"/>
          <a:srcRect/>
          <a:stretch>
            <a:fillRect/>
          </a:stretch>
        </p:blipFill>
        <p:spPr bwMode="auto">
          <a:xfrm>
            <a:off x="265082" y="739811"/>
            <a:ext cx="5657850" cy="4108234"/>
          </a:xfrm>
          <a:prstGeom prst="rect">
            <a:avLst/>
          </a:prstGeom>
          <a:noFill/>
          <a:ln w="9525">
            <a:noFill/>
            <a:miter lim="800000"/>
            <a:headEnd/>
            <a:tailEnd/>
          </a:ln>
        </p:spPr>
      </p:pic>
      <p:pic>
        <p:nvPicPr>
          <p:cNvPr id="3" name="Picture 2" descr="C:\Users\varinder sharma\Desktop\New folder (2)\DSC_0459.jpg"/>
          <p:cNvPicPr/>
          <p:nvPr/>
        </p:nvPicPr>
        <p:blipFill>
          <a:blip r:embed="rId3" cstate="print"/>
          <a:srcRect/>
          <a:stretch>
            <a:fillRect/>
          </a:stretch>
        </p:blipFill>
        <p:spPr bwMode="auto">
          <a:xfrm>
            <a:off x="6233716" y="739811"/>
            <a:ext cx="5694045" cy="4108234"/>
          </a:xfrm>
          <a:prstGeom prst="rect">
            <a:avLst/>
          </a:prstGeom>
          <a:noFill/>
          <a:ln w="9525">
            <a:noFill/>
            <a:miter lim="800000"/>
            <a:headEnd/>
            <a:tailEnd/>
          </a:ln>
        </p:spPr>
      </p:pic>
      <p:sp>
        <p:nvSpPr>
          <p:cNvPr id="4" name="TextBox 3"/>
          <p:cNvSpPr txBox="1"/>
          <p:nvPr/>
        </p:nvSpPr>
        <p:spPr>
          <a:xfrm>
            <a:off x="2867249" y="5520905"/>
            <a:ext cx="6732933" cy="369332"/>
          </a:xfrm>
          <a:prstGeom prst="rect">
            <a:avLst/>
          </a:prstGeom>
          <a:noFill/>
        </p:spPr>
        <p:txBody>
          <a:bodyPr wrap="none" rtlCol="0">
            <a:spAutoFit/>
          </a:bodyPr>
          <a:lstStyle/>
          <a:p>
            <a:r>
              <a:rPr lang="en-US" b="1" dirty="0" smtClean="0"/>
              <a:t>250mm dia. OD </a:t>
            </a:r>
            <a:r>
              <a:rPr lang="en-US" b="1" dirty="0" err="1" smtClean="0"/>
              <a:t>uPVC</a:t>
            </a:r>
            <a:r>
              <a:rPr lang="en-US" b="1" dirty="0" smtClean="0"/>
              <a:t> </a:t>
            </a:r>
            <a:r>
              <a:rPr lang="en-US" b="1" dirty="0"/>
              <a:t>pipes are laid to allow water to enter.</a:t>
            </a:r>
            <a:endParaRPr lang="en-IN" dirty="0"/>
          </a:p>
        </p:txBody>
      </p:sp>
    </p:spTree>
    <p:extLst>
      <p:ext uri="{BB962C8B-B14F-4D97-AF65-F5344CB8AC3E}">
        <p14:creationId xmlns="" xmlns:p14="http://schemas.microsoft.com/office/powerpoint/2010/main" val="2003107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20.jpg"/>
          <p:cNvPicPr/>
          <p:nvPr/>
        </p:nvPicPr>
        <p:blipFill>
          <a:blip r:embed="rId2" cstate="print"/>
          <a:srcRect/>
          <a:stretch>
            <a:fillRect/>
          </a:stretch>
        </p:blipFill>
        <p:spPr bwMode="auto">
          <a:xfrm>
            <a:off x="237406" y="746853"/>
            <a:ext cx="5749326" cy="4367393"/>
          </a:xfrm>
          <a:prstGeom prst="rect">
            <a:avLst/>
          </a:prstGeom>
          <a:noFill/>
          <a:ln w="9525">
            <a:noFill/>
            <a:miter lim="800000"/>
            <a:headEnd/>
            <a:tailEnd/>
          </a:ln>
        </p:spPr>
      </p:pic>
      <p:pic>
        <p:nvPicPr>
          <p:cNvPr id="3" name="Picture 2" descr="C:\Users\varinder sharma\Desktop\New folder (2)\DSC_0497.jpg"/>
          <p:cNvPicPr/>
          <p:nvPr/>
        </p:nvPicPr>
        <p:blipFill>
          <a:blip r:embed="rId3" cstate="print"/>
          <a:srcRect/>
          <a:stretch>
            <a:fillRect/>
          </a:stretch>
        </p:blipFill>
        <p:spPr bwMode="auto">
          <a:xfrm>
            <a:off x="6260440" y="746852"/>
            <a:ext cx="5657850" cy="4367393"/>
          </a:xfrm>
          <a:prstGeom prst="rect">
            <a:avLst/>
          </a:prstGeom>
          <a:noFill/>
          <a:ln w="9525">
            <a:noFill/>
            <a:miter lim="800000"/>
            <a:headEnd/>
            <a:tailEnd/>
          </a:ln>
        </p:spPr>
      </p:pic>
      <p:sp>
        <p:nvSpPr>
          <p:cNvPr id="6" name="TextBox 5"/>
          <p:cNvSpPr txBox="1"/>
          <p:nvPr/>
        </p:nvSpPr>
        <p:spPr>
          <a:xfrm>
            <a:off x="237406" y="5581290"/>
            <a:ext cx="5749326" cy="369332"/>
          </a:xfrm>
          <a:prstGeom prst="rect">
            <a:avLst/>
          </a:prstGeom>
          <a:noFill/>
        </p:spPr>
        <p:txBody>
          <a:bodyPr wrap="square" rtlCol="0">
            <a:spAutoFit/>
          </a:bodyPr>
          <a:lstStyle/>
          <a:p>
            <a:pPr algn="just"/>
            <a:r>
              <a:rPr lang="en-US" b="1" dirty="0"/>
              <a:t>PCC laid is of mix </a:t>
            </a:r>
            <a:r>
              <a:rPr lang="en-US" b="1" dirty="0" smtClean="0"/>
              <a:t>1:4:8 </a:t>
            </a:r>
            <a:r>
              <a:rPr lang="en-US" b="1" dirty="0"/>
              <a:t>and its thickness is </a:t>
            </a:r>
            <a:r>
              <a:rPr lang="en-US" b="1" dirty="0" smtClean="0"/>
              <a:t>100mm</a:t>
            </a:r>
            <a:r>
              <a:rPr lang="en-US" b="1" dirty="0"/>
              <a:t>.</a:t>
            </a:r>
            <a:endParaRPr lang="en-IN" dirty="0"/>
          </a:p>
        </p:txBody>
      </p:sp>
      <p:sp>
        <p:nvSpPr>
          <p:cNvPr id="7" name="TextBox 6"/>
          <p:cNvSpPr txBox="1"/>
          <p:nvPr/>
        </p:nvSpPr>
        <p:spPr>
          <a:xfrm>
            <a:off x="6260440" y="5581290"/>
            <a:ext cx="5657850" cy="646331"/>
          </a:xfrm>
          <a:prstGeom prst="rect">
            <a:avLst/>
          </a:prstGeom>
          <a:noFill/>
        </p:spPr>
        <p:txBody>
          <a:bodyPr wrap="square" rtlCol="0">
            <a:spAutoFit/>
          </a:bodyPr>
          <a:lstStyle/>
          <a:p>
            <a:pPr algn="just"/>
            <a:r>
              <a:rPr lang="en-US" b="1" dirty="0"/>
              <a:t>Brickwork (class </a:t>
            </a:r>
            <a:r>
              <a:rPr lang="en-US" b="1" dirty="0" smtClean="0"/>
              <a:t>7.5) </a:t>
            </a:r>
            <a:r>
              <a:rPr lang="en-US" b="1" dirty="0"/>
              <a:t>done for the </a:t>
            </a:r>
            <a:r>
              <a:rPr lang="en-US" b="1" dirty="0" smtClean="0"/>
              <a:t>structure with 1:4 cement mortar (</a:t>
            </a:r>
            <a:r>
              <a:rPr lang="en-US" b="1" dirty="0" err="1" smtClean="0"/>
              <a:t>cement:sand</a:t>
            </a:r>
            <a:r>
              <a:rPr lang="en-US" b="1" dirty="0" smtClean="0"/>
              <a:t>).</a:t>
            </a:r>
            <a:endParaRPr lang="en-IN" dirty="0"/>
          </a:p>
        </p:txBody>
      </p:sp>
    </p:spTree>
    <p:extLst>
      <p:ext uri="{BB962C8B-B14F-4D97-AF65-F5344CB8AC3E}">
        <p14:creationId xmlns="" xmlns:p14="http://schemas.microsoft.com/office/powerpoint/2010/main" val="1251142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40.jpg"/>
          <p:cNvPicPr/>
          <p:nvPr/>
        </p:nvPicPr>
        <p:blipFill>
          <a:blip r:embed="rId2" cstate="print"/>
          <a:srcRect/>
          <a:stretch>
            <a:fillRect/>
          </a:stretch>
        </p:blipFill>
        <p:spPr bwMode="auto">
          <a:xfrm>
            <a:off x="155329" y="868842"/>
            <a:ext cx="5900414" cy="4677944"/>
          </a:xfrm>
          <a:prstGeom prst="rect">
            <a:avLst/>
          </a:prstGeom>
          <a:noFill/>
          <a:ln w="9525">
            <a:noFill/>
            <a:miter lim="800000"/>
            <a:headEnd/>
            <a:tailEnd/>
          </a:ln>
        </p:spPr>
      </p:pic>
      <p:pic>
        <p:nvPicPr>
          <p:cNvPr id="3" name="Picture 2" descr="C:\Users\varinder sharma\Desktop\New folder (2)\DSC_0547.jpg"/>
          <p:cNvPicPr/>
          <p:nvPr/>
        </p:nvPicPr>
        <p:blipFill>
          <a:blip r:embed="rId3" cstate="print"/>
          <a:srcRect/>
          <a:stretch>
            <a:fillRect/>
          </a:stretch>
        </p:blipFill>
        <p:spPr bwMode="auto">
          <a:xfrm>
            <a:off x="6293203" y="868843"/>
            <a:ext cx="5713095" cy="4677943"/>
          </a:xfrm>
          <a:prstGeom prst="rect">
            <a:avLst/>
          </a:prstGeom>
          <a:noFill/>
          <a:ln w="9525">
            <a:noFill/>
            <a:miter lim="800000"/>
            <a:headEnd/>
            <a:tailEnd/>
          </a:ln>
        </p:spPr>
      </p:pic>
      <p:sp>
        <p:nvSpPr>
          <p:cNvPr id="4" name="TextBox 3"/>
          <p:cNvSpPr txBox="1"/>
          <p:nvPr/>
        </p:nvSpPr>
        <p:spPr>
          <a:xfrm>
            <a:off x="155329" y="5674620"/>
            <a:ext cx="5900414" cy="1200329"/>
          </a:xfrm>
          <a:prstGeom prst="rect">
            <a:avLst/>
          </a:prstGeom>
          <a:noFill/>
        </p:spPr>
        <p:txBody>
          <a:bodyPr wrap="square" rtlCol="0">
            <a:spAutoFit/>
          </a:bodyPr>
          <a:lstStyle/>
          <a:p>
            <a:pPr algn="just"/>
            <a:r>
              <a:rPr lang="en-US" b="1" dirty="0" smtClean="0"/>
              <a:t>Water Proof Plastering of 15mm thickness </a:t>
            </a:r>
            <a:r>
              <a:rPr lang="en-US" b="1" dirty="0"/>
              <a:t>done after the </a:t>
            </a:r>
            <a:r>
              <a:rPr lang="en-US" b="1" dirty="0" smtClean="0"/>
              <a:t>brickwork (1:3) inside and outside . </a:t>
            </a:r>
            <a:r>
              <a:rPr lang="en-US" b="1" dirty="0"/>
              <a:t>The depth of tank is 3m.</a:t>
            </a:r>
            <a:endParaRPr lang="en-IN" dirty="0"/>
          </a:p>
          <a:p>
            <a:endParaRPr lang="en-IN" dirty="0"/>
          </a:p>
        </p:txBody>
      </p:sp>
      <p:sp>
        <p:nvSpPr>
          <p:cNvPr id="5" name="TextBox 4"/>
          <p:cNvSpPr txBox="1"/>
          <p:nvPr/>
        </p:nvSpPr>
        <p:spPr>
          <a:xfrm>
            <a:off x="6293202" y="5674620"/>
            <a:ext cx="5713095" cy="923330"/>
          </a:xfrm>
          <a:prstGeom prst="rect">
            <a:avLst/>
          </a:prstGeom>
          <a:noFill/>
        </p:spPr>
        <p:txBody>
          <a:bodyPr wrap="square" rtlCol="0">
            <a:spAutoFit/>
          </a:bodyPr>
          <a:lstStyle/>
          <a:p>
            <a:pPr algn="just"/>
            <a:r>
              <a:rPr lang="en-US" b="1" dirty="0"/>
              <a:t>Boulders (40-65mm), gravel (10-20mm) and coarse sand (1.5-2mm) are spread resp. from bottom in layers for filtration process.</a:t>
            </a:r>
            <a:endParaRPr lang="en-IN" dirty="0"/>
          </a:p>
        </p:txBody>
      </p:sp>
    </p:spTree>
    <p:extLst>
      <p:ext uri="{BB962C8B-B14F-4D97-AF65-F5344CB8AC3E}">
        <p14:creationId xmlns="" xmlns:p14="http://schemas.microsoft.com/office/powerpoint/2010/main" val="37688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New folder (2)\DSC_0555.jpg"/>
          <p:cNvPicPr/>
          <p:nvPr/>
        </p:nvPicPr>
        <p:blipFill>
          <a:blip r:embed="rId2" cstate="print"/>
          <a:srcRect/>
          <a:stretch>
            <a:fillRect/>
          </a:stretch>
        </p:blipFill>
        <p:spPr bwMode="auto">
          <a:xfrm>
            <a:off x="235304" y="834654"/>
            <a:ext cx="5941695" cy="3789104"/>
          </a:xfrm>
          <a:prstGeom prst="rect">
            <a:avLst/>
          </a:prstGeom>
          <a:noFill/>
          <a:ln w="9525">
            <a:noFill/>
            <a:miter lim="800000"/>
            <a:headEnd/>
            <a:tailEnd/>
          </a:ln>
        </p:spPr>
      </p:pic>
      <p:pic>
        <p:nvPicPr>
          <p:cNvPr id="3" name="Picture 2" descr="C:\Users\varinder sharma\Desktop\DSC_0561.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53997" y="834654"/>
            <a:ext cx="5493588" cy="3789104"/>
          </a:xfrm>
          <a:prstGeom prst="rect">
            <a:avLst/>
          </a:prstGeom>
          <a:noFill/>
          <a:ln>
            <a:noFill/>
          </a:ln>
        </p:spPr>
      </p:pic>
      <p:sp>
        <p:nvSpPr>
          <p:cNvPr id="4" name="TextBox 3"/>
          <p:cNvSpPr txBox="1"/>
          <p:nvPr/>
        </p:nvSpPr>
        <p:spPr>
          <a:xfrm>
            <a:off x="235304" y="4977440"/>
            <a:ext cx="5941696" cy="1200329"/>
          </a:xfrm>
          <a:prstGeom prst="rect">
            <a:avLst/>
          </a:prstGeom>
          <a:noFill/>
        </p:spPr>
        <p:txBody>
          <a:bodyPr wrap="square" rtlCol="0">
            <a:spAutoFit/>
          </a:bodyPr>
          <a:lstStyle/>
          <a:p>
            <a:pPr algn="just"/>
            <a:r>
              <a:rPr lang="en-US" b="1" dirty="0" smtClean="0"/>
              <a:t>Reinforcements laid for the cover of grade FE 415.</a:t>
            </a:r>
          </a:p>
          <a:p>
            <a:pPr algn="just"/>
            <a:endParaRPr lang="en-US" b="1" dirty="0" smtClean="0"/>
          </a:p>
          <a:p>
            <a:pPr algn="just"/>
            <a:r>
              <a:rPr lang="en-US" b="1" dirty="0" smtClean="0"/>
              <a:t>Clear cover for reinforcement is 25mm from bottom of slab.</a:t>
            </a:r>
            <a:endParaRPr lang="en-IN" dirty="0"/>
          </a:p>
        </p:txBody>
      </p:sp>
      <p:sp>
        <p:nvSpPr>
          <p:cNvPr id="5" name="TextBox 4"/>
          <p:cNvSpPr txBox="1"/>
          <p:nvPr/>
        </p:nvSpPr>
        <p:spPr>
          <a:xfrm>
            <a:off x="6453997" y="4977440"/>
            <a:ext cx="5493588" cy="1477328"/>
          </a:xfrm>
          <a:prstGeom prst="rect">
            <a:avLst/>
          </a:prstGeom>
          <a:noFill/>
        </p:spPr>
        <p:txBody>
          <a:bodyPr wrap="square" rtlCol="0">
            <a:spAutoFit/>
          </a:bodyPr>
          <a:lstStyle/>
          <a:p>
            <a:pPr algn="just"/>
            <a:r>
              <a:rPr lang="en-US" b="1" dirty="0"/>
              <a:t>Top slab after </a:t>
            </a:r>
            <a:r>
              <a:rPr lang="en-US" b="1" dirty="0" smtClean="0"/>
              <a:t>concreting of grade M25.</a:t>
            </a:r>
          </a:p>
          <a:p>
            <a:pPr algn="just"/>
            <a:endParaRPr lang="en-US" b="1" dirty="0" smtClean="0"/>
          </a:p>
          <a:p>
            <a:pPr algn="just"/>
            <a:r>
              <a:rPr lang="en-US" b="1" dirty="0" smtClean="0"/>
              <a:t>560mm dia. SFRC removable manhole cover is used.</a:t>
            </a:r>
            <a:endParaRPr lang="en-IN" dirty="0"/>
          </a:p>
          <a:p>
            <a:endParaRPr lang="en-IN" dirty="0"/>
          </a:p>
        </p:txBody>
      </p:sp>
    </p:spTree>
    <p:extLst>
      <p:ext uri="{BB962C8B-B14F-4D97-AF65-F5344CB8AC3E}">
        <p14:creationId xmlns="" xmlns:p14="http://schemas.microsoft.com/office/powerpoint/2010/main" val="227190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3582" y="764274"/>
            <a:ext cx="10153934" cy="4247317"/>
          </a:xfrm>
          <a:prstGeom prst="rect">
            <a:avLst/>
          </a:prstGeom>
          <a:noFill/>
        </p:spPr>
        <p:txBody>
          <a:bodyPr wrap="square" rtlCol="0">
            <a:spAutoFit/>
          </a:bodyPr>
          <a:lstStyle/>
          <a:p>
            <a:r>
              <a:rPr lang="en-US" dirty="0" smtClean="0"/>
              <a:t>OWNERS- Mr. S. </a:t>
            </a:r>
            <a:r>
              <a:rPr lang="en-US" dirty="0" err="1" smtClean="0"/>
              <a:t>Suri</a:t>
            </a:r>
            <a:r>
              <a:rPr lang="en-US" dirty="0" smtClean="0"/>
              <a:t> , Mr. Harsh </a:t>
            </a:r>
            <a:r>
              <a:rPr lang="en-US" dirty="0" err="1" smtClean="0"/>
              <a:t>Suri</a:t>
            </a:r>
            <a:r>
              <a:rPr lang="en-US" dirty="0" smtClean="0"/>
              <a:t> and Brig. </a:t>
            </a:r>
            <a:r>
              <a:rPr lang="en-US" dirty="0" err="1" smtClean="0"/>
              <a:t>Pawan</a:t>
            </a:r>
            <a:r>
              <a:rPr lang="en-US" dirty="0" smtClean="0"/>
              <a:t> Kapoor</a:t>
            </a:r>
          </a:p>
          <a:p>
            <a:endParaRPr lang="en-US" dirty="0" smtClean="0"/>
          </a:p>
          <a:p>
            <a:r>
              <a:rPr lang="en-US" dirty="0" smtClean="0"/>
              <a:t>PROJECT MANAGER- Mr. </a:t>
            </a:r>
            <a:r>
              <a:rPr lang="en-US" dirty="0" err="1" smtClean="0"/>
              <a:t>Nand</a:t>
            </a:r>
            <a:r>
              <a:rPr lang="en-US" dirty="0" smtClean="0"/>
              <a:t> Kishore</a:t>
            </a:r>
          </a:p>
          <a:p>
            <a:endParaRPr lang="en-US" dirty="0"/>
          </a:p>
          <a:p>
            <a:r>
              <a:rPr lang="en-US" dirty="0" smtClean="0"/>
              <a:t>SITE ENGINEER- </a:t>
            </a:r>
            <a:r>
              <a:rPr lang="en-US" dirty="0" err="1" smtClean="0"/>
              <a:t>Er</a:t>
            </a:r>
            <a:r>
              <a:rPr lang="en-US" dirty="0" smtClean="0"/>
              <a:t>. Arjun Sharma</a:t>
            </a:r>
          </a:p>
          <a:p>
            <a:endParaRPr lang="en-US" dirty="0"/>
          </a:p>
          <a:p>
            <a:r>
              <a:rPr lang="en-US" dirty="0" smtClean="0"/>
              <a:t>FOREMAN- Mr. </a:t>
            </a:r>
            <a:r>
              <a:rPr lang="en-US" dirty="0" err="1" smtClean="0"/>
              <a:t>Nirmal</a:t>
            </a:r>
            <a:r>
              <a:rPr lang="en-US" dirty="0" smtClean="0"/>
              <a:t> Singh</a:t>
            </a:r>
          </a:p>
          <a:p>
            <a:endParaRPr lang="en-US" dirty="0" smtClean="0"/>
          </a:p>
          <a:p>
            <a:endParaRPr lang="en-US" dirty="0"/>
          </a:p>
          <a:p>
            <a:r>
              <a:rPr lang="en-US" dirty="0" smtClean="0"/>
              <a:t>ONGOING PROJECTS- Construction of Villas at IREO Waterfront</a:t>
            </a:r>
          </a:p>
          <a:p>
            <a:r>
              <a:rPr lang="en-US" dirty="0"/>
              <a:t> </a:t>
            </a:r>
            <a:r>
              <a:rPr lang="en-US" dirty="0" smtClean="0"/>
              <a:t>                                       </a:t>
            </a:r>
          </a:p>
          <a:p>
            <a:r>
              <a:rPr lang="en-US" dirty="0"/>
              <a:t> </a:t>
            </a:r>
            <a:r>
              <a:rPr lang="en-US" dirty="0" smtClean="0"/>
              <a:t>                                       Fortis Hospital at Mall Road , Ludhiana</a:t>
            </a:r>
          </a:p>
          <a:p>
            <a:endParaRPr lang="en-US" dirty="0"/>
          </a:p>
          <a:p>
            <a:r>
              <a:rPr lang="en-US" dirty="0" smtClean="0"/>
              <a:t>                                        Construction of Mall in Gurgaon   </a:t>
            </a:r>
          </a:p>
          <a:p>
            <a:endParaRPr lang="en-US" dirty="0"/>
          </a:p>
        </p:txBody>
      </p:sp>
    </p:spTree>
    <p:extLst>
      <p:ext uri="{BB962C8B-B14F-4D97-AF65-F5344CB8AC3E}">
        <p14:creationId xmlns="" xmlns:p14="http://schemas.microsoft.com/office/powerpoint/2010/main" val="31740904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4853" y="163902"/>
            <a:ext cx="4608954" cy="523220"/>
          </a:xfrm>
          <a:prstGeom prst="rect">
            <a:avLst/>
          </a:prstGeom>
          <a:noFill/>
        </p:spPr>
        <p:txBody>
          <a:bodyPr wrap="none" rtlCol="0">
            <a:spAutoFit/>
          </a:bodyPr>
          <a:lstStyle/>
          <a:p>
            <a:r>
              <a:rPr lang="en-US" sz="2800" b="1" dirty="0"/>
              <a:t>CONCRETING OPERATION</a:t>
            </a:r>
            <a:endParaRPr lang="en-IN" sz="2800" dirty="0"/>
          </a:p>
        </p:txBody>
      </p:sp>
      <p:sp>
        <p:nvSpPr>
          <p:cNvPr id="3" name="TextBox 2"/>
          <p:cNvSpPr txBox="1"/>
          <p:nvPr/>
        </p:nvSpPr>
        <p:spPr>
          <a:xfrm>
            <a:off x="807794" y="776377"/>
            <a:ext cx="10343071" cy="3139321"/>
          </a:xfrm>
          <a:prstGeom prst="rect">
            <a:avLst/>
          </a:prstGeom>
          <a:noFill/>
        </p:spPr>
        <p:txBody>
          <a:bodyPr wrap="square" rtlCol="0">
            <a:spAutoFit/>
          </a:bodyPr>
          <a:lstStyle/>
          <a:p>
            <a:pPr marL="342900" indent="-342900" algn="just">
              <a:buAutoNum type="arabicPeriod"/>
            </a:pPr>
            <a:r>
              <a:rPr lang="en-US" b="1" dirty="0" smtClean="0"/>
              <a:t>Materials </a:t>
            </a:r>
            <a:r>
              <a:rPr lang="en-US" b="1" dirty="0"/>
              <a:t>- </a:t>
            </a:r>
            <a:r>
              <a:rPr lang="en-US" dirty="0"/>
              <a:t>Cement, sand and aggregates are the materials used for concreting operation</a:t>
            </a:r>
            <a:r>
              <a:rPr lang="en-US" dirty="0" smtClean="0"/>
              <a:t>.</a:t>
            </a:r>
          </a:p>
          <a:p>
            <a:pPr marL="342900" indent="-342900" algn="just">
              <a:buAutoNum type="arabicPeriod"/>
            </a:pPr>
            <a:endParaRPr lang="en-US" dirty="0"/>
          </a:p>
          <a:p>
            <a:pPr algn="just"/>
            <a:r>
              <a:rPr lang="en-US" b="1" dirty="0"/>
              <a:t>2</a:t>
            </a:r>
            <a:r>
              <a:rPr lang="en-US" dirty="0"/>
              <a:t>.</a:t>
            </a:r>
            <a:r>
              <a:rPr lang="en-US" b="1" dirty="0"/>
              <a:t> Batching - </a:t>
            </a:r>
            <a:r>
              <a:rPr lang="en-US" dirty="0"/>
              <a:t>In order to ensure uniformity in the quality of concrete, it is necessary that all materials that go into its production are measured accurately</a:t>
            </a:r>
            <a:r>
              <a:rPr lang="en-US" dirty="0" smtClean="0"/>
              <a:t>.</a:t>
            </a:r>
          </a:p>
          <a:p>
            <a:pPr algn="just"/>
            <a:endParaRPr lang="en-US" dirty="0"/>
          </a:p>
          <a:p>
            <a:pPr algn="just"/>
            <a:r>
              <a:rPr lang="en-US" b="1" dirty="0"/>
              <a:t>In casting of slab at site, design mix was used. At one time, 200kg. Of cement, 400kg. Sand and 360 kg. each of 10mm and 20mm aggregates are taken. </a:t>
            </a:r>
            <a:endParaRPr lang="en-IN" b="1" dirty="0"/>
          </a:p>
          <a:p>
            <a:pPr algn="just"/>
            <a:endParaRPr lang="en-US" b="1" dirty="0" smtClean="0"/>
          </a:p>
          <a:p>
            <a:pPr algn="just"/>
            <a:r>
              <a:rPr lang="en-US" b="1" dirty="0" smtClean="0"/>
              <a:t>3</a:t>
            </a:r>
            <a:r>
              <a:rPr lang="en-US" b="1" dirty="0"/>
              <a:t>.  Mixing – </a:t>
            </a:r>
            <a:r>
              <a:rPr lang="en-US" dirty="0"/>
              <a:t>The process of rolling, folding and spreading of particles is known as mixing of concrete. </a:t>
            </a:r>
            <a:endParaRPr lang="en-US" dirty="0" smtClean="0"/>
          </a:p>
        </p:txBody>
      </p:sp>
      <p:pic>
        <p:nvPicPr>
          <p:cNvPr id="4" name="Picture 3" descr="C:\Users\varinder sharma\AppData\Local\Microsoft\Windows\Temporary Internet Files\Content.Word\DSC_0482.jpg"/>
          <p:cNvPicPr/>
          <p:nvPr/>
        </p:nvPicPr>
        <p:blipFill>
          <a:blip r:embed="rId2" cstate="print"/>
          <a:srcRect/>
          <a:stretch>
            <a:fillRect/>
          </a:stretch>
        </p:blipFill>
        <p:spPr bwMode="auto">
          <a:xfrm>
            <a:off x="923925" y="3915698"/>
            <a:ext cx="4269177" cy="2450596"/>
          </a:xfrm>
          <a:prstGeom prst="rect">
            <a:avLst/>
          </a:prstGeom>
          <a:noFill/>
          <a:ln w="9525">
            <a:noFill/>
            <a:miter lim="800000"/>
            <a:headEnd/>
            <a:tailEnd/>
          </a:ln>
        </p:spPr>
      </p:pic>
      <p:pic>
        <p:nvPicPr>
          <p:cNvPr id="5" name="Picture 4" descr="C:\Users\varinder sharma\Desktop\New folder (2)\New folder\DSC_0493.jpg"/>
          <p:cNvPicPr/>
          <p:nvPr/>
        </p:nvPicPr>
        <p:blipFill>
          <a:blip r:embed="rId3" cstate="print"/>
          <a:srcRect/>
          <a:stretch>
            <a:fillRect/>
          </a:stretch>
        </p:blipFill>
        <p:spPr bwMode="auto">
          <a:xfrm>
            <a:off x="6886668" y="3915697"/>
            <a:ext cx="4264197" cy="2450597"/>
          </a:xfrm>
          <a:prstGeom prst="rect">
            <a:avLst/>
          </a:prstGeom>
          <a:noFill/>
          <a:ln w="9525">
            <a:noFill/>
            <a:miter lim="800000"/>
            <a:headEnd/>
            <a:tailEnd/>
          </a:ln>
        </p:spPr>
      </p:pic>
      <p:sp>
        <p:nvSpPr>
          <p:cNvPr id="6" name="TextBox 5"/>
          <p:cNvSpPr txBox="1"/>
          <p:nvPr/>
        </p:nvSpPr>
        <p:spPr>
          <a:xfrm>
            <a:off x="1777042" y="6366294"/>
            <a:ext cx="2141933" cy="369332"/>
          </a:xfrm>
          <a:prstGeom prst="rect">
            <a:avLst/>
          </a:prstGeom>
          <a:noFill/>
        </p:spPr>
        <p:txBody>
          <a:bodyPr wrap="none" rtlCol="0">
            <a:spAutoFit/>
          </a:bodyPr>
          <a:lstStyle/>
          <a:p>
            <a:r>
              <a:rPr lang="en-US" b="1"/>
              <a:t>Tilting Drum Mixer</a:t>
            </a:r>
            <a:endParaRPr lang="en-IN"/>
          </a:p>
        </p:txBody>
      </p:sp>
      <p:sp>
        <p:nvSpPr>
          <p:cNvPr id="7" name="TextBox 6"/>
          <p:cNvSpPr txBox="1"/>
          <p:nvPr/>
        </p:nvSpPr>
        <p:spPr>
          <a:xfrm>
            <a:off x="7671281" y="6366294"/>
            <a:ext cx="2694969" cy="369332"/>
          </a:xfrm>
          <a:prstGeom prst="rect">
            <a:avLst/>
          </a:prstGeom>
          <a:noFill/>
        </p:spPr>
        <p:txBody>
          <a:bodyPr wrap="none" rtlCol="0">
            <a:spAutoFit/>
          </a:bodyPr>
          <a:lstStyle/>
          <a:p>
            <a:r>
              <a:rPr lang="en-US" b="1"/>
              <a:t>Non-Tilting Drum Mixer</a:t>
            </a:r>
            <a:endParaRPr lang="en-IN"/>
          </a:p>
        </p:txBody>
      </p:sp>
    </p:spTree>
    <p:extLst>
      <p:ext uri="{BB962C8B-B14F-4D97-AF65-F5344CB8AC3E}">
        <p14:creationId xmlns="" xmlns:p14="http://schemas.microsoft.com/office/powerpoint/2010/main" val="29416583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038" y="362308"/>
            <a:ext cx="10196422" cy="1200329"/>
          </a:xfrm>
          <a:prstGeom prst="rect">
            <a:avLst/>
          </a:prstGeom>
          <a:noFill/>
        </p:spPr>
        <p:txBody>
          <a:bodyPr wrap="square" rtlCol="0">
            <a:spAutoFit/>
          </a:bodyPr>
          <a:lstStyle/>
          <a:p>
            <a:pPr algn="just"/>
            <a:r>
              <a:rPr lang="en-US" b="1" dirty="0"/>
              <a:t>4.</a:t>
            </a:r>
            <a:r>
              <a:rPr lang="en-US" dirty="0"/>
              <a:t> </a:t>
            </a:r>
            <a:r>
              <a:rPr lang="en-US" b="1" dirty="0"/>
              <a:t>Transportation:- </a:t>
            </a:r>
            <a:r>
              <a:rPr lang="en-US" dirty="0"/>
              <a:t>The concrete</a:t>
            </a:r>
            <a:r>
              <a:rPr lang="en-US" b="1" dirty="0"/>
              <a:t> </a:t>
            </a:r>
            <a:r>
              <a:rPr lang="en-US" dirty="0"/>
              <a:t>as it comes out of the mixture or as it is ready to use on the platform, is to be transported and placed on the formwork</a:t>
            </a:r>
            <a:r>
              <a:rPr lang="en-US" dirty="0" smtClean="0"/>
              <a:t>.</a:t>
            </a:r>
          </a:p>
          <a:p>
            <a:pPr algn="just"/>
            <a:endParaRPr lang="en-US" dirty="0"/>
          </a:p>
          <a:p>
            <a:pPr algn="just"/>
            <a:endParaRPr lang="en-IN" dirty="0"/>
          </a:p>
        </p:txBody>
      </p:sp>
      <p:pic>
        <p:nvPicPr>
          <p:cNvPr id="3" name="Picture 2" descr="C:\Users\varinder sharma\AppData\Local\Microsoft\Windows\Temporary Internet Files\Content.Word\DSC_0481.jpg"/>
          <p:cNvPicPr/>
          <p:nvPr/>
        </p:nvPicPr>
        <p:blipFill>
          <a:blip r:embed="rId2" cstate="print"/>
          <a:srcRect/>
          <a:stretch>
            <a:fillRect/>
          </a:stretch>
        </p:blipFill>
        <p:spPr bwMode="auto">
          <a:xfrm>
            <a:off x="1051524" y="1285156"/>
            <a:ext cx="5038725" cy="2838450"/>
          </a:xfrm>
          <a:prstGeom prst="rect">
            <a:avLst/>
          </a:prstGeom>
          <a:noFill/>
          <a:ln w="9525">
            <a:noFill/>
            <a:miter lim="800000"/>
            <a:headEnd/>
            <a:tailEnd/>
          </a:ln>
        </p:spPr>
      </p:pic>
      <p:sp>
        <p:nvSpPr>
          <p:cNvPr id="4" name="TextBox 3"/>
          <p:cNvSpPr txBox="1"/>
          <p:nvPr/>
        </p:nvSpPr>
        <p:spPr>
          <a:xfrm>
            <a:off x="6469812" y="3200276"/>
            <a:ext cx="4186466" cy="923330"/>
          </a:xfrm>
          <a:prstGeom prst="rect">
            <a:avLst/>
          </a:prstGeom>
          <a:noFill/>
        </p:spPr>
        <p:txBody>
          <a:bodyPr wrap="square" rtlCol="0">
            <a:spAutoFit/>
          </a:bodyPr>
          <a:lstStyle/>
          <a:p>
            <a:pPr algn="just"/>
            <a:r>
              <a:rPr lang="en-US" b="1" dirty="0"/>
              <a:t>Pumping with pressure is used to transport the concrete with the help of pipes.</a:t>
            </a:r>
            <a:endParaRPr lang="en-IN" dirty="0"/>
          </a:p>
        </p:txBody>
      </p:sp>
      <p:sp>
        <p:nvSpPr>
          <p:cNvPr id="5" name="TextBox 4"/>
          <p:cNvSpPr txBox="1"/>
          <p:nvPr/>
        </p:nvSpPr>
        <p:spPr>
          <a:xfrm>
            <a:off x="1051524" y="4507628"/>
            <a:ext cx="10136936" cy="1754326"/>
          </a:xfrm>
          <a:prstGeom prst="rect">
            <a:avLst/>
          </a:prstGeom>
          <a:noFill/>
        </p:spPr>
        <p:txBody>
          <a:bodyPr wrap="square" rtlCol="0">
            <a:spAutoFit/>
          </a:bodyPr>
          <a:lstStyle/>
          <a:p>
            <a:pPr marL="342900" indent="-342900" algn="just">
              <a:buAutoNum type="arabicPeriod" startAt="5"/>
            </a:pPr>
            <a:r>
              <a:rPr lang="en-US" b="1" dirty="0" smtClean="0"/>
              <a:t>Placing</a:t>
            </a:r>
            <a:r>
              <a:rPr lang="en-US" b="1" dirty="0"/>
              <a:t>:-</a:t>
            </a:r>
            <a:r>
              <a:rPr lang="en-US" dirty="0"/>
              <a:t> Concrete should be placed and compacted immediately after mixing. Placing and compaction are the most critical field activities</a:t>
            </a:r>
            <a:r>
              <a:rPr lang="en-US" dirty="0" smtClean="0"/>
              <a:t>.</a:t>
            </a:r>
          </a:p>
          <a:p>
            <a:endParaRPr lang="en-US" b="1" dirty="0" smtClean="0"/>
          </a:p>
          <a:p>
            <a:pPr algn="just"/>
            <a:r>
              <a:rPr lang="en-US" b="1" dirty="0" smtClean="0"/>
              <a:t>6</a:t>
            </a:r>
            <a:r>
              <a:rPr lang="en-US" b="1" dirty="0"/>
              <a:t>.  Compaction </a:t>
            </a:r>
            <a:r>
              <a:rPr lang="en-US" b="1" dirty="0" smtClean="0"/>
              <a:t>-</a:t>
            </a:r>
            <a:r>
              <a:rPr lang="en-IN" dirty="0"/>
              <a:t> </a:t>
            </a:r>
            <a:r>
              <a:rPr lang="en-US" dirty="0" smtClean="0"/>
              <a:t>Compaction </a:t>
            </a:r>
            <a:r>
              <a:rPr lang="en-US" dirty="0"/>
              <a:t>of concrete should proceed immediately after placing. The function of compaction of concrete is to expel the air bubbles in the mass and make it impermeable enough to attain desired strength.</a:t>
            </a:r>
            <a:endParaRPr lang="en-IN" dirty="0"/>
          </a:p>
        </p:txBody>
      </p:sp>
    </p:spTree>
    <p:extLst>
      <p:ext uri="{BB962C8B-B14F-4D97-AF65-F5344CB8AC3E}">
        <p14:creationId xmlns="" xmlns:p14="http://schemas.microsoft.com/office/powerpoint/2010/main" val="2784938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588.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00177" y="322784"/>
            <a:ext cx="5252049" cy="3024265"/>
          </a:xfrm>
          <a:prstGeom prst="rect">
            <a:avLst/>
          </a:prstGeom>
          <a:noFill/>
          <a:ln>
            <a:noFill/>
          </a:ln>
        </p:spPr>
      </p:pic>
      <p:pic>
        <p:nvPicPr>
          <p:cNvPr id="3" name="Picture 2" descr="C:\Users\varinder sharma\AppData\Local\Microsoft\Windows\Temporary Internet Files\Content.Word\DSC_0591.jpg"/>
          <p:cNvPicPr/>
          <p:nvPr/>
        </p:nvPicPr>
        <p:blipFill>
          <a:blip r:embed="rId3" cstate="print"/>
          <a:srcRect/>
          <a:stretch>
            <a:fillRect/>
          </a:stretch>
        </p:blipFill>
        <p:spPr bwMode="auto">
          <a:xfrm>
            <a:off x="6369122" y="322784"/>
            <a:ext cx="5155769" cy="3024265"/>
          </a:xfrm>
          <a:prstGeom prst="rect">
            <a:avLst/>
          </a:prstGeom>
          <a:noFill/>
          <a:ln w="9525">
            <a:noFill/>
            <a:miter lim="800000"/>
            <a:headEnd/>
            <a:tailEnd/>
          </a:ln>
        </p:spPr>
      </p:pic>
      <p:sp>
        <p:nvSpPr>
          <p:cNvPr id="4" name="TextBox 3"/>
          <p:cNvSpPr txBox="1"/>
          <p:nvPr/>
        </p:nvSpPr>
        <p:spPr>
          <a:xfrm>
            <a:off x="6369122" y="3657600"/>
            <a:ext cx="5155769" cy="369332"/>
          </a:xfrm>
          <a:prstGeom prst="rect">
            <a:avLst/>
          </a:prstGeom>
          <a:noFill/>
        </p:spPr>
        <p:txBody>
          <a:bodyPr wrap="square" rtlCol="0">
            <a:spAutoFit/>
          </a:bodyPr>
          <a:lstStyle/>
          <a:p>
            <a:r>
              <a:rPr lang="en-US" b="1" dirty="0"/>
              <a:t>Needle vibrator was used at the site.</a:t>
            </a:r>
            <a:endParaRPr lang="en-IN" b="1" dirty="0"/>
          </a:p>
        </p:txBody>
      </p:sp>
      <p:sp>
        <p:nvSpPr>
          <p:cNvPr id="5" name="TextBox 4"/>
          <p:cNvSpPr txBox="1"/>
          <p:nvPr/>
        </p:nvSpPr>
        <p:spPr>
          <a:xfrm>
            <a:off x="700177" y="4570396"/>
            <a:ext cx="10824714" cy="923330"/>
          </a:xfrm>
          <a:prstGeom prst="rect">
            <a:avLst/>
          </a:prstGeom>
          <a:noFill/>
        </p:spPr>
        <p:txBody>
          <a:bodyPr wrap="square" rtlCol="0">
            <a:spAutoFit/>
          </a:bodyPr>
          <a:lstStyle/>
          <a:p>
            <a:pPr algn="just"/>
            <a:r>
              <a:rPr lang="en-US" b="1" dirty="0"/>
              <a:t>7. </a:t>
            </a:r>
            <a:r>
              <a:rPr lang="en-US" b="1" dirty="0" smtClean="0"/>
              <a:t>Curing </a:t>
            </a:r>
            <a:r>
              <a:rPr lang="en-US" b="1" dirty="0"/>
              <a:t>- </a:t>
            </a:r>
            <a:r>
              <a:rPr lang="en-US" dirty="0" smtClean="0"/>
              <a:t>The </a:t>
            </a:r>
            <a:r>
              <a:rPr lang="en-US" dirty="0"/>
              <a:t>concrete surfaces are kept wet for certain period after placing of concrete so as to promote the hardening of cement . It consists of a control of temperature and of the moisture from and into the concrete. </a:t>
            </a:r>
            <a:endParaRPr lang="en-IN" dirty="0"/>
          </a:p>
        </p:txBody>
      </p:sp>
      <p:sp>
        <p:nvSpPr>
          <p:cNvPr id="6" name="TextBox 5"/>
          <p:cNvSpPr txBox="1"/>
          <p:nvPr/>
        </p:nvSpPr>
        <p:spPr>
          <a:xfrm>
            <a:off x="2009955" y="3657600"/>
            <a:ext cx="2406428" cy="369332"/>
          </a:xfrm>
          <a:prstGeom prst="rect">
            <a:avLst/>
          </a:prstGeom>
          <a:noFill/>
        </p:spPr>
        <p:txBody>
          <a:bodyPr wrap="none" rtlCol="0">
            <a:spAutoFit/>
          </a:bodyPr>
          <a:lstStyle/>
          <a:p>
            <a:r>
              <a:rPr lang="en-US" b="1" dirty="0" smtClean="0"/>
              <a:t>Placing of concrete</a:t>
            </a:r>
            <a:endParaRPr lang="en-IN" b="1" dirty="0"/>
          </a:p>
        </p:txBody>
      </p:sp>
    </p:spTree>
    <p:extLst>
      <p:ext uri="{BB962C8B-B14F-4D97-AF65-F5344CB8AC3E}">
        <p14:creationId xmlns="" xmlns:p14="http://schemas.microsoft.com/office/powerpoint/2010/main" val="2098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37495" y="232914"/>
            <a:ext cx="3134191" cy="523220"/>
          </a:xfrm>
          <a:prstGeom prst="rect">
            <a:avLst/>
          </a:prstGeom>
          <a:noFill/>
        </p:spPr>
        <p:txBody>
          <a:bodyPr wrap="none" rtlCol="0">
            <a:spAutoFit/>
          </a:bodyPr>
          <a:lstStyle/>
          <a:p>
            <a:r>
              <a:rPr lang="en-US" sz="2800" b="1" dirty="0"/>
              <a:t>DUTIES ASSIGNED</a:t>
            </a:r>
            <a:endParaRPr lang="en-IN" sz="2800" dirty="0"/>
          </a:p>
        </p:txBody>
      </p:sp>
      <p:sp>
        <p:nvSpPr>
          <p:cNvPr id="3" name="TextBox 2"/>
          <p:cNvSpPr txBox="1"/>
          <p:nvPr/>
        </p:nvSpPr>
        <p:spPr>
          <a:xfrm>
            <a:off x="759124" y="1009290"/>
            <a:ext cx="10472468" cy="3693319"/>
          </a:xfrm>
          <a:prstGeom prst="rect">
            <a:avLst/>
          </a:prstGeom>
          <a:noFill/>
        </p:spPr>
        <p:txBody>
          <a:bodyPr wrap="square" rtlCol="0">
            <a:spAutoFit/>
          </a:bodyPr>
          <a:lstStyle/>
          <a:p>
            <a:pPr algn="just"/>
            <a:r>
              <a:rPr lang="en-US" dirty="0"/>
              <a:t>As a trainee on the site, my duties at the site were as follows:-</a:t>
            </a:r>
            <a:endParaRPr lang="en-IN" dirty="0"/>
          </a:p>
          <a:p>
            <a:pPr lvl="0" algn="just"/>
            <a:endParaRPr lang="en-US" dirty="0" smtClean="0"/>
          </a:p>
          <a:p>
            <a:pPr lvl="0" algn="just"/>
            <a:r>
              <a:rPr lang="en-US" dirty="0" smtClean="0"/>
              <a:t>1. Our </a:t>
            </a:r>
            <a:r>
              <a:rPr lang="en-US" dirty="0"/>
              <a:t>main work was the quality testing of various building materials such as</a:t>
            </a:r>
            <a:r>
              <a:rPr lang="en-US" b="1" dirty="0"/>
              <a:t> bricks, concrete </a:t>
            </a:r>
            <a:r>
              <a:rPr lang="en-US" dirty="0"/>
              <a:t>and</a:t>
            </a:r>
            <a:r>
              <a:rPr lang="en-US" b="1" dirty="0"/>
              <a:t> soil.</a:t>
            </a:r>
            <a:endParaRPr lang="en-IN" dirty="0"/>
          </a:p>
          <a:p>
            <a:pPr lvl="0" algn="just"/>
            <a:endParaRPr lang="en-US" dirty="0" smtClean="0"/>
          </a:p>
          <a:p>
            <a:pPr lvl="0" algn="just"/>
            <a:r>
              <a:rPr lang="en-US" dirty="0" smtClean="0"/>
              <a:t>2. To </a:t>
            </a:r>
            <a:r>
              <a:rPr lang="en-US" dirty="0"/>
              <a:t>help the site engineers &amp; site </a:t>
            </a:r>
            <a:r>
              <a:rPr lang="en-US" dirty="0" err="1"/>
              <a:t>incharge</a:t>
            </a:r>
            <a:r>
              <a:rPr lang="en-US" dirty="0"/>
              <a:t> in performing different tasks at the site.</a:t>
            </a:r>
            <a:endParaRPr lang="en-IN" dirty="0"/>
          </a:p>
          <a:p>
            <a:pPr lvl="0" algn="just"/>
            <a:endParaRPr lang="en-US" dirty="0" smtClean="0"/>
          </a:p>
          <a:p>
            <a:pPr lvl="0" algn="just"/>
            <a:r>
              <a:rPr lang="en-US" dirty="0" smtClean="0"/>
              <a:t>3. Supervision </a:t>
            </a:r>
            <a:r>
              <a:rPr lang="en-US" dirty="0"/>
              <a:t>of work.</a:t>
            </a:r>
            <a:endParaRPr lang="en-IN" dirty="0"/>
          </a:p>
          <a:p>
            <a:pPr lvl="0" algn="just"/>
            <a:endParaRPr lang="en-US" dirty="0" smtClean="0"/>
          </a:p>
          <a:p>
            <a:pPr lvl="0" algn="just"/>
            <a:r>
              <a:rPr lang="en-US" dirty="0" smtClean="0"/>
              <a:t>4. To </a:t>
            </a:r>
            <a:r>
              <a:rPr lang="en-US" dirty="0"/>
              <a:t>learn &amp; perform the layout operations of the different structural components with the </a:t>
            </a:r>
            <a:r>
              <a:rPr lang="en-US" dirty="0" smtClean="0"/>
              <a:t>     help </a:t>
            </a:r>
            <a:r>
              <a:rPr lang="en-US" dirty="0"/>
              <a:t>of drawings.</a:t>
            </a:r>
            <a:endParaRPr lang="en-IN" dirty="0"/>
          </a:p>
          <a:p>
            <a:pPr lvl="0" algn="just"/>
            <a:endParaRPr lang="en-US" dirty="0" smtClean="0"/>
          </a:p>
          <a:p>
            <a:pPr lvl="0" algn="just"/>
            <a:r>
              <a:rPr lang="en-US" dirty="0" smtClean="0"/>
              <a:t>5. To </a:t>
            </a:r>
            <a:r>
              <a:rPr lang="en-US" dirty="0"/>
              <a:t>know about the constructional techniques of the components of structure.</a:t>
            </a:r>
            <a:endParaRPr lang="en-IN" dirty="0"/>
          </a:p>
        </p:txBody>
      </p:sp>
    </p:spTree>
    <p:extLst>
      <p:ext uri="{BB962C8B-B14F-4D97-AF65-F5344CB8AC3E}">
        <p14:creationId xmlns="" xmlns:p14="http://schemas.microsoft.com/office/powerpoint/2010/main" val="9259418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4965" y="215661"/>
            <a:ext cx="3659976" cy="523220"/>
          </a:xfrm>
          <a:prstGeom prst="rect">
            <a:avLst/>
          </a:prstGeom>
          <a:noFill/>
        </p:spPr>
        <p:txBody>
          <a:bodyPr wrap="none" rtlCol="0">
            <a:spAutoFit/>
          </a:bodyPr>
          <a:lstStyle/>
          <a:p>
            <a:r>
              <a:rPr lang="en-US" sz="2800" b="1" dirty="0"/>
              <a:t>TESTS ON MATERIALS</a:t>
            </a:r>
            <a:endParaRPr lang="en-IN" sz="2800" dirty="0"/>
          </a:p>
        </p:txBody>
      </p:sp>
      <p:sp>
        <p:nvSpPr>
          <p:cNvPr id="3" name="TextBox 2"/>
          <p:cNvSpPr txBox="1"/>
          <p:nvPr/>
        </p:nvSpPr>
        <p:spPr>
          <a:xfrm>
            <a:off x="690113" y="810882"/>
            <a:ext cx="10843404" cy="5909310"/>
          </a:xfrm>
          <a:prstGeom prst="rect">
            <a:avLst/>
          </a:prstGeom>
          <a:noFill/>
        </p:spPr>
        <p:txBody>
          <a:bodyPr wrap="square" rtlCol="0">
            <a:spAutoFit/>
          </a:bodyPr>
          <a:lstStyle/>
          <a:p>
            <a:pPr algn="just"/>
            <a:r>
              <a:rPr lang="en-US" dirty="0"/>
              <a:t>At the site, we have carried out field tests on following materials:-</a:t>
            </a:r>
            <a:endParaRPr lang="en-IN" dirty="0"/>
          </a:p>
          <a:p>
            <a:pPr algn="just"/>
            <a:r>
              <a:rPr lang="en-US" dirty="0"/>
              <a:t> </a:t>
            </a:r>
            <a:endParaRPr lang="en-IN" dirty="0"/>
          </a:p>
          <a:p>
            <a:pPr lvl="0" algn="just"/>
            <a:r>
              <a:rPr lang="en-US" dirty="0" smtClean="0"/>
              <a:t>1. Concrete </a:t>
            </a:r>
            <a:endParaRPr lang="en-IN" dirty="0"/>
          </a:p>
          <a:p>
            <a:pPr lvl="0" algn="just"/>
            <a:r>
              <a:rPr lang="en-US" dirty="0" smtClean="0"/>
              <a:t>2. Bricks </a:t>
            </a:r>
            <a:endParaRPr lang="en-IN" dirty="0"/>
          </a:p>
          <a:p>
            <a:pPr lvl="0" algn="just"/>
            <a:r>
              <a:rPr lang="en-US" dirty="0" smtClean="0"/>
              <a:t>3. Soil </a:t>
            </a:r>
            <a:endParaRPr lang="en-IN" dirty="0"/>
          </a:p>
          <a:p>
            <a:pPr algn="just"/>
            <a:r>
              <a:rPr lang="en-US" dirty="0"/>
              <a:t> </a:t>
            </a:r>
            <a:endParaRPr lang="en-IN" dirty="0"/>
          </a:p>
          <a:p>
            <a:pPr algn="just"/>
            <a:r>
              <a:rPr lang="en-US" b="1" dirty="0" smtClean="0"/>
              <a:t>Test </a:t>
            </a:r>
            <a:r>
              <a:rPr lang="en-US" b="1" dirty="0"/>
              <a:t>on concrete </a:t>
            </a:r>
            <a:r>
              <a:rPr lang="en-US" b="1" dirty="0" smtClean="0"/>
              <a:t>(Compressive </a:t>
            </a:r>
            <a:r>
              <a:rPr lang="en-US" b="1" dirty="0"/>
              <a:t>S</a:t>
            </a:r>
            <a:r>
              <a:rPr lang="en-US" b="1" dirty="0" smtClean="0"/>
              <a:t>trength </a:t>
            </a:r>
            <a:r>
              <a:rPr lang="en-US" b="1" dirty="0"/>
              <a:t>T</a:t>
            </a:r>
            <a:r>
              <a:rPr lang="en-US" b="1" dirty="0" smtClean="0"/>
              <a:t>est</a:t>
            </a:r>
            <a:r>
              <a:rPr lang="en-US" b="1" dirty="0"/>
              <a:t>) :-</a:t>
            </a:r>
            <a:r>
              <a:rPr lang="en-US" dirty="0"/>
              <a:t> This test is done to determine the compressive strength of a given sample of concrete for 7 days and 28 days and at our site we have done this test everyday whenever concreting of column , footing and slab is done. </a:t>
            </a:r>
            <a:endParaRPr lang="en-US" dirty="0" smtClean="0"/>
          </a:p>
          <a:p>
            <a:pPr algn="just"/>
            <a:endParaRPr lang="en-IN" dirty="0"/>
          </a:p>
          <a:p>
            <a:pPr algn="just"/>
            <a:r>
              <a:rPr lang="en-US" dirty="0" err="1"/>
              <a:t>Moulds</a:t>
            </a:r>
            <a:r>
              <a:rPr lang="en-US" dirty="0"/>
              <a:t> are generally of the size 150mm x 150mm x 150 mm with nuts and bolts arrangements, 600 mm long rod of diameter trowel, iron pad are required</a:t>
            </a:r>
            <a:r>
              <a:rPr lang="en-US" dirty="0" smtClean="0"/>
              <a:t>.</a:t>
            </a:r>
          </a:p>
          <a:p>
            <a:pPr algn="just"/>
            <a:endParaRPr lang="en-IN" dirty="0"/>
          </a:p>
          <a:p>
            <a:pPr algn="just"/>
            <a:r>
              <a:rPr lang="en-US" dirty="0"/>
              <a:t>The concrete should attain minimum 75% of total strength after 7 days. The </a:t>
            </a:r>
            <a:r>
              <a:rPr lang="en-US" dirty="0" err="1"/>
              <a:t>mould</a:t>
            </a:r>
            <a:r>
              <a:rPr lang="en-US" dirty="0"/>
              <a:t> is neatly oiled from inside. Required quantity is taken out of mixture in the iron pan. The </a:t>
            </a:r>
            <a:r>
              <a:rPr lang="en-US" dirty="0" err="1"/>
              <a:t>mould</a:t>
            </a:r>
            <a:r>
              <a:rPr lang="en-US" dirty="0"/>
              <a:t> is filled in 3 layers with concrete and each layer is tamped 25 times by 600 mm with long rod of diameter 16mm. Top surface is finished with the help of trowel at a time. After 24 hrs., cubes are taken out of </a:t>
            </a:r>
            <a:r>
              <a:rPr lang="en-US" dirty="0" err="1"/>
              <a:t>moulds</a:t>
            </a:r>
            <a:r>
              <a:rPr lang="en-US" dirty="0"/>
              <a:t> and kept in water for 7 and 28 days for curing</a:t>
            </a:r>
            <a:r>
              <a:rPr lang="en-US" dirty="0" smtClean="0"/>
              <a:t>.</a:t>
            </a:r>
          </a:p>
          <a:p>
            <a:pPr algn="just"/>
            <a:endParaRPr lang="en-IN" dirty="0"/>
          </a:p>
          <a:p>
            <a:pPr algn="just"/>
            <a:r>
              <a:rPr lang="en-US" dirty="0"/>
              <a:t>Out of six cubes, 3 are tested after 7 days and remaining after 28 days</a:t>
            </a:r>
            <a:r>
              <a:rPr lang="en-US" dirty="0" smtClean="0"/>
              <a:t>.</a:t>
            </a:r>
            <a:endParaRPr lang="en-IN" dirty="0"/>
          </a:p>
          <a:p>
            <a:pPr algn="just"/>
            <a:r>
              <a:rPr lang="en-US" dirty="0"/>
              <a:t> </a:t>
            </a:r>
            <a:endParaRPr lang="en-IN" dirty="0"/>
          </a:p>
        </p:txBody>
      </p:sp>
    </p:spTree>
    <p:extLst>
      <p:ext uri="{BB962C8B-B14F-4D97-AF65-F5344CB8AC3E}">
        <p14:creationId xmlns="" xmlns:p14="http://schemas.microsoft.com/office/powerpoint/2010/main" val="17012955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DSC_0490.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41384" y="717766"/>
            <a:ext cx="5666118" cy="4285554"/>
          </a:xfrm>
          <a:prstGeom prst="rect">
            <a:avLst/>
          </a:prstGeom>
          <a:noFill/>
          <a:ln>
            <a:noFill/>
          </a:ln>
        </p:spPr>
      </p:pic>
      <p:pic>
        <p:nvPicPr>
          <p:cNvPr id="3" name="Picture 2" descr="C:\Users\Sony\Desktop\New folder (2)\New folder\DSC_0496.jpg"/>
          <p:cNvPicPr/>
          <p:nvPr/>
        </p:nvPicPr>
        <p:blipFill>
          <a:blip r:embed="rId3" cstate="print"/>
          <a:srcRect/>
          <a:stretch>
            <a:fillRect/>
          </a:stretch>
        </p:blipFill>
        <p:spPr bwMode="auto">
          <a:xfrm>
            <a:off x="6590581" y="717766"/>
            <a:ext cx="5184475" cy="4285553"/>
          </a:xfrm>
          <a:prstGeom prst="rect">
            <a:avLst/>
          </a:prstGeom>
          <a:noFill/>
          <a:ln w="9525">
            <a:noFill/>
            <a:miter lim="800000"/>
            <a:headEnd/>
            <a:tailEnd/>
          </a:ln>
        </p:spPr>
      </p:pic>
      <p:sp>
        <p:nvSpPr>
          <p:cNvPr id="4" name="TextBox 3"/>
          <p:cNvSpPr txBox="1"/>
          <p:nvPr/>
        </p:nvSpPr>
        <p:spPr>
          <a:xfrm>
            <a:off x="441384" y="5495026"/>
            <a:ext cx="5666118" cy="369332"/>
          </a:xfrm>
          <a:prstGeom prst="rect">
            <a:avLst/>
          </a:prstGeom>
          <a:noFill/>
        </p:spPr>
        <p:txBody>
          <a:bodyPr wrap="square" rtlCol="0">
            <a:spAutoFit/>
          </a:bodyPr>
          <a:lstStyle/>
          <a:p>
            <a:r>
              <a:rPr lang="en-US" b="1" dirty="0"/>
              <a:t>Preparation of cubes for testing.</a:t>
            </a:r>
            <a:endParaRPr lang="en-IN" dirty="0"/>
          </a:p>
        </p:txBody>
      </p:sp>
      <p:sp>
        <p:nvSpPr>
          <p:cNvPr id="5" name="TextBox 4"/>
          <p:cNvSpPr txBox="1"/>
          <p:nvPr/>
        </p:nvSpPr>
        <p:spPr>
          <a:xfrm>
            <a:off x="6590581" y="5460520"/>
            <a:ext cx="5184475" cy="369332"/>
          </a:xfrm>
          <a:prstGeom prst="rect">
            <a:avLst/>
          </a:prstGeom>
          <a:noFill/>
        </p:spPr>
        <p:txBody>
          <a:bodyPr wrap="square" rtlCol="0">
            <a:spAutoFit/>
          </a:bodyPr>
          <a:lstStyle/>
          <a:p>
            <a:r>
              <a:rPr lang="en-US" b="1"/>
              <a:t>Curing of cubes for 7 days &amp; 28 days testing.</a:t>
            </a:r>
            <a:endParaRPr lang="en-IN"/>
          </a:p>
        </p:txBody>
      </p:sp>
    </p:spTree>
    <p:extLst>
      <p:ext uri="{BB962C8B-B14F-4D97-AF65-F5344CB8AC3E}">
        <p14:creationId xmlns="" xmlns:p14="http://schemas.microsoft.com/office/powerpoint/2010/main" val="1186458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varinder sharma\Desktop\2014-03-20 12.04.45.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69831" y="638354"/>
            <a:ext cx="4350409" cy="4991280"/>
          </a:xfrm>
          <a:prstGeom prst="rect">
            <a:avLst/>
          </a:prstGeom>
          <a:noFill/>
          <a:ln>
            <a:noFill/>
          </a:ln>
        </p:spPr>
      </p:pic>
      <p:sp>
        <p:nvSpPr>
          <p:cNvPr id="3" name="TextBox 2"/>
          <p:cNvSpPr txBox="1"/>
          <p:nvPr/>
        </p:nvSpPr>
        <p:spPr>
          <a:xfrm>
            <a:off x="558019" y="5857336"/>
            <a:ext cx="4350409" cy="646331"/>
          </a:xfrm>
          <a:prstGeom prst="rect">
            <a:avLst/>
          </a:prstGeom>
          <a:noFill/>
        </p:spPr>
        <p:txBody>
          <a:bodyPr wrap="square" rtlCol="0">
            <a:spAutoFit/>
          </a:bodyPr>
          <a:lstStyle/>
          <a:p>
            <a:r>
              <a:rPr lang="en-US" b="1" dirty="0"/>
              <a:t>Compressive Strength Testing </a:t>
            </a:r>
            <a:r>
              <a:rPr lang="en-US" b="1" dirty="0" smtClean="0"/>
              <a:t>Machine</a:t>
            </a:r>
            <a:endParaRPr lang="en-IN" dirty="0"/>
          </a:p>
        </p:txBody>
      </p:sp>
      <p:graphicFrame>
        <p:nvGraphicFramePr>
          <p:cNvPr id="4" name="Table 3"/>
          <p:cNvGraphicFramePr>
            <a:graphicFrameLocks noGrp="1"/>
          </p:cNvGraphicFramePr>
          <p:nvPr>
            <p:extLst>
              <p:ext uri="{D42A27DB-BD31-4B8C-83A1-F6EECF244321}">
                <p14:modId xmlns="" xmlns:p14="http://schemas.microsoft.com/office/powerpoint/2010/main" val="3372201015"/>
              </p:ext>
            </p:extLst>
          </p:nvPr>
        </p:nvGraphicFramePr>
        <p:xfrm>
          <a:off x="4718650" y="638353"/>
          <a:ext cx="7323826" cy="4974030"/>
        </p:xfrm>
        <a:graphic>
          <a:graphicData uri="http://schemas.openxmlformats.org/drawingml/2006/table">
            <a:tbl>
              <a:tblPr firstRow="1" firstCol="1" bandRow="1">
                <a:tableStyleId>{5C22544A-7EE6-4342-B048-85BDC9FD1C3A}</a:tableStyleId>
              </a:tblPr>
              <a:tblGrid>
                <a:gridCol w="1346831"/>
                <a:gridCol w="1362127"/>
                <a:gridCol w="1398840"/>
                <a:gridCol w="1357539"/>
                <a:gridCol w="1858489"/>
              </a:tblGrid>
              <a:tr h="1151312">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VILLA TYPE</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DATE OF CASTING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LOAD</a:t>
                      </a:r>
                      <a:endParaRPr lang="en-IN" sz="1800" dirty="0">
                        <a:effectLst/>
                      </a:endParaRPr>
                    </a:p>
                    <a:p>
                      <a:pPr algn="ctr">
                        <a:lnSpc>
                          <a:spcPct val="115000"/>
                        </a:lnSpc>
                        <a:spcAft>
                          <a:spcPts val="0"/>
                        </a:spcAft>
                      </a:pPr>
                      <a:r>
                        <a:rPr lang="en-US" sz="1800" dirty="0">
                          <a:effectLst/>
                        </a:rPr>
                        <a:t>(N)</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 STRENGTH(N/mm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54464">
                <a:tc>
                  <a:txBody>
                    <a:bodyPr/>
                    <a:lstStyle/>
                    <a:p>
                      <a:pPr algn="ctr">
                        <a:lnSpc>
                          <a:spcPct val="115000"/>
                        </a:lnSpc>
                        <a:spcAft>
                          <a:spcPts val="0"/>
                        </a:spcAft>
                      </a:pPr>
                      <a:r>
                        <a:rPr lang="en-US" sz="1800" dirty="0">
                          <a:effectLst/>
                        </a:rPr>
                        <a:t>1.</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01/03/2014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570000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25.33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716904">
                <a:tc>
                  <a:txBody>
                    <a:bodyPr/>
                    <a:lstStyle/>
                    <a:p>
                      <a:pPr algn="ctr">
                        <a:lnSpc>
                          <a:spcPct val="115000"/>
                        </a:lnSpc>
                        <a:spcAft>
                          <a:spcPts val="0"/>
                        </a:spcAft>
                      </a:pPr>
                      <a:r>
                        <a:rPr lang="en-US" sz="1800" dirty="0">
                          <a:effectLst/>
                        </a:rPr>
                        <a:t>2.</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600000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26.60 (28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3.</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D-145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01/03/2014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520000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23.11 (28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4.</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290000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12.88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02431">
                <a:tc>
                  <a:txBody>
                    <a:bodyPr/>
                    <a:lstStyle/>
                    <a:p>
                      <a:pPr algn="ctr">
                        <a:lnSpc>
                          <a:spcPct val="115000"/>
                        </a:lnSpc>
                        <a:spcAft>
                          <a:spcPts val="0"/>
                        </a:spcAft>
                      </a:pPr>
                      <a:r>
                        <a:rPr lang="en-US" sz="1800" dirty="0">
                          <a:effectLst/>
                        </a:rPr>
                        <a:t>5.</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330000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14.66 (7 DAYS)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23244">
                <a:tc>
                  <a:txBody>
                    <a:bodyPr/>
                    <a:lstStyle/>
                    <a:p>
                      <a:pPr algn="ctr">
                        <a:lnSpc>
                          <a:spcPct val="115000"/>
                        </a:lnSpc>
                        <a:spcAft>
                          <a:spcPts val="0"/>
                        </a:spcAft>
                      </a:pPr>
                      <a:r>
                        <a:rPr lang="en-US" sz="1800" dirty="0">
                          <a:effectLst/>
                        </a:rPr>
                        <a:t>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TS-152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13/03/2014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15.50 (7 DAYS)</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TextBox 4"/>
          <p:cNvSpPr txBox="1"/>
          <p:nvPr/>
        </p:nvSpPr>
        <p:spPr>
          <a:xfrm>
            <a:off x="4908428" y="5857336"/>
            <a:ext cx="2307042" cy="369332"/>
          </a:xfrm>
          <a:prstGeom prst="rect">
            <a:avLst/>
          </a:prstGeom>
          <a:noFill/>
        </p:spPr>
        <p:txBody>
          <a:bodyPr wrap="none" rtlCol="0">
            <a:spAutoFit/>
          </a:bodyPr>
          <a:lstStyle/>
          <a:p>
            <a:r>
              <a:rPr lang="en-US" b="1" dirty="0" smtClean="0"/>
              <a:t>Result </a:t>
            </a:r>
            <a:r>
              <a:rPr lang="en-US" b="1" dirty="0"/>
              <a:t>of </a:t>
            </a:r>
            <a:r>
              <a:rPr lang="en-US" b="1" dirty="0" smtClean="0"/>
              <a:t>cubes </a:t>
            </a:r>
            <a:r>
              <a:rPr lang="en-US" b="1" dirty="0"/>
              <a:t>test</a:t>
            </a:r>
            <a:endParaRPr lang="en-IN" dirty="0"/>
          </a:p>
        </p:txBody>
      </p:sp>
      <p:sp>
        <p:nvSpPr>
          <p:cNvPr id="6" name="TextBox 5"/>
          <p:cNvSpPr txBox="1"/>
          <p:nvPr/>
        </p:nvSpPr>
        <p:spPr>
          <a:xfrm>
            <a:off x="4908428" y="6233691"/>
            <a:ext cx="6891630" cy="369332"/>
          </a:xfrm>
          <a:prstGeom prst="rect">
            <a:avLst/>
          </a:prstGeom>
          <a:noFill/>
        </p:spPr>
        <p:txBody>
          <a:bodyPr wrap="none" rtlCol="0">
            <a:spAutoFit/>
          </a:bodyPr>
          <a:lstStyle/>
          <a:p>
            <a:r>
              <a:rPr lang="en-US" b="1" dirty="0"/>
              <a:t>TS stands for terrace slab      Size of Cube = 150x150x150 mm</a:t>
            </a:r>
            <a:endParaRPr lang="en-IN" dirty="0"/>
          </a:p>
        </p:txBody>
      </p:sp>
    </p:spTree>
    <p:extLst>
      <p:ext uri="{BB962C8B-B14F-4D97-AF65-F5344CB8AC3E}">
        <p14:creationId xmlns="" xmlns:p14="http://schemas.microsoft.com/office/powerpoint/2010/main" val="2314582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7147" y="552089"/>
            <a:ext cx="10446589" cy="5909310"/>
          </a:xfrm>
          <a:prstGeom prst="rect">
            <a:avLst/>
          </a:prstGeom>
          <a:noFill/>
        </p:spPr>
        <p:txBody>
          <a:bodyPr wrap="square" rtlCol="0">
            <a:spAutoFit/>
          </a:bodyPr>
          <a:lstStyle/>
          <a:p>
            <a:r>
              <a:rPr lang="en-US" b="1" dirty="0"/>
              <a:t>Test on Soil (Standard Procter Test):- </a:t>
            </a:r>
            <a:r>
              <a:rPr lang="en-US" dirty="0"/>
              <a:t>To access the amount of compaction and water content required in the field, compaction tests are done on the same soil in the laboratory. The test provides the relationship between the water content and dry density. The water content at which maximum dry density is attained is known as optimum moisture content</a:t>
            </a:r>
            <a:r>
              <a:rPr lang="en-US" dirty="0" smtClean="0"/>
              <a:t>.</a:t>
            </a:r>
          </a:p>
          <a:p>
            <a:endParaRPr lang="en-US" dirty="0"/>
          </a:p>
          <a:p>
            <a:r>
              <a:rPr lang="en-US" b="1" dirty="0" err="1" smtClean="0"/>
              <a:t>Equipments</a:t>
            </a:r>
            <a:r>
              <a:rPr lang="en-US" b="1" dirty="0" smtClean="0"/>
              <a:t> </a:t>
            </a:r>
            <a:r>
              <a:rPr lang="en-US" b="1" dirty="0"/>
              <a:t>required for test:-</a:t>
            </a:r>
            <a:endParaRPr lang="en-IN" dirty="0"/>
          </a:p>
          <a:p>
            <a:pPr lvl="0"/>
            <a:endParaRPr lang="en-US" dirty="0" smtClean="0"/>
          </a:p>
          <a:p>
            <a:pPr lvl="0"/>
            <a:r>
              <a:rPr lang="en-US" dirty="0" smtClean="0"/>
              <a:t>1. </a:t>
            </a:r>
            <a:r>
              <a:rPr lang="en-US" dirty="0" err="1"/>
              <a:t>Mould</a:t>
            </a:r>
            <a:r>
              <a:rPr lang="en-US" dirty="0"/>
              <a:t> of 100 mm dia., 127.3mm height and 1000 cc capacity. </a:t>
            </a:r>
            <a:endParaRPr lang="en-IN" dirty="0"/>
          </a:p>
          <a:p>
            <a:pPr lvl="0"/>
            <a:endParaRPr lang="en-US" dirty="0" smtClean="0"/>
          </a:p>
          <a:p>
            <a:pPr lvl="0"/>
            <a:r>
              <a:rPr lang="en-US" dirty="0" smtClean="0"/>
              <a:t>2. </a:t>
            </a:r>
            <a:r>
              <a:rPr lang="en-US" dirty="0"/>
              <a:t>Hammer of 2.6 kg weight and free fall of 310mm.</a:t>
            </a:r>
            <a:endParaRPr lang="en-IN" dirty="0"/>
          </a:p>
          <a:p>
            <a:pPr lvl="0"/>
            <a:endParaRPr lang="en-US" dirty="0" smtClean="0"/>
          </a:p>
          <a:p>
            <a:pPr lvl="0"/>
            <a:r>
              <a:rPr lang="en-US" dirty="0" smtClean="0"/>
              <a:t>3. </a:t>
            </a:r>
            <a:r>
              <a:rPr lang="en-US" dirty="0" err="1" smtClean="0"/>
              <a:t>Coller</a:t>
            </a:r>
            <a:r>
              <a:rPr lang="en-US" dirty="0" smtClean="0"/>
              <a:t> </a:t>
            </a:r>
            <a:r>
              <a:rPr lang="en-US" dirty="0"/>
              <a:t>of 60 mm height.</a:t>
            </a:r>
            <a:endParaRPr lang="en-IN" dirty="0"/>
          </a:p>
          <a:p>
            <a:pPr lvl="0"/>
            <a:endParaRPr lang="en-US" dirty="0" smtClean="0"/>
          </a:p>
          <a:p>
            <a:pPr lvl="0"/>
            <a:r>
              <a:rPr lang="en-US" dirty="0" smtClean="0"/>
              <a:t>4. A </a:t>
            </a:r>
            <a:r>
              <a:rPr lang="en-US" dirty="0"/>
              <a:t>sieve of </a:t>
            </a:r>
            <a:r>
              <a:rPr lang="en-US" dirty="0" smtClean="0"/>
              <a:t>size 4.75 </a:t>
            </a:r>
            <a:r>
              <a:rPr lang="en-US" dirty="0"/>
              <a:t>mm</a:t>
            </a:r>
            <a:r>
              <a:rPr lang="en-US" dirty="0" smtClean="0"/>
              <a:t>.</a:t>
            </a:r>
          </a:p>
          <a:p>
            <a:pPr lvl="0"/>
            <a:endParaRPr lang="en-US" dirty="0"/>
          </a:p>
          <a:p>
            <a:endParaRPr lang="en-IN" b="1" dirty="0" smtClean="0"/>
          </a:p>
          <a:p>
            <a:r>
              <a:rPr lang="en-IN" b="1" dirty="0" smtClean="0"/>
              <a:t>Bulk </a:t>
            </a:r>
            <a:r>
              <a:rPr lang="en-IN" b="1" dirty="0"/>
              <a:t>Density = Mass of soil/ Volume of mould (</a:t>
            </a:r>
            <a:r>
              <a:rPr lang="en-IN" b="1" dirty="0" err="1"/>
              <a:t>gm</a:t>
            </a:r>
            <a:r>
              <a:rPr lang="en-IN" b="1" dirty="0"/>
              <a:t>/cc)</a:t>
            </a:r>
            <a:endParaRPr lang="en-IN" dirty="0"/>
          </a:p>
          <a:p>
            <a:endParaRPr lang="en-IN" b="1" dirty="0" smtClean="0"/>
          </a:p>
          <a:p>
            <a:r>
              <a:rPr lang="en-IN" b="1" dirty="0" smtClean="0"/>
              <a:t>Dry </a:t>
            </a:r>
            <a:r>
              <a:rPr lang="en-IN" b="1" dirty="0"/>
              <a:t>Density = Bulk Density/ (1+ Water Content)</a:t>
            </a:r>
            <a:endParaRPr lang="en-IN" dirty="0"/>
          </a:p>
          <a:p>
            <a:pPr lvl="0"/>
            <a:endParaRPr lang="en-IN" dirty="0"/>
          </a:p>
          <a:p>
            <a:endParaRPr lang="en-IN" dirty="0"/>
          </a:p>
        </p:txBody>
      </p:sp>
    </p:spTree>
    <p:extLst>
      <p:ext uri="{BB962C8B-B14F-4D97-AF65-F5344CB8AC3E}">
        <p14:creationId xmlns="" xmlns:p14="http://schemas.microsoft.com/office/powerpoint/2010/main" val="42185052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ony\Desktop\New folder (2)\New folder\DSC_0597.jpg"/>
          <p:cNvPicPr/>
          <p:nvPr/>
        </p:nvPicPr>
        <p:blipFill>
          <a:blip r:embed="rId2" cstate="print"/>
          <a:srcRect/>
          <a:stretch>
            <a:fillRect/>
          </a:stretch>
        </p:blipFill>
        <p:spPr bwMode="auto">
          <a:xfrm>
            <a:off x="480970" y="602057"/>
            <a:ext cx="5203838" cy="3504117"/>
          </a:xfrm>
          <a:prstGeom prst="rect">
            <a:avLst/>
          </a:prstGeom>
          <a:noFill/>
          <a:ln w="9525">
            <a:noFill/>
            <a:miter lim="800000"/>
            <a:headEnd/>
            <a:tailEnd/>
          </a:ln>
        </p:spPr>
      </p:pic>
      <p:sp>
        <p:nvSpPr>
          <p:cNvPr id="3" name="TextBox 2"/>
          <p:cNvSpPr txBox="1"/>
          <p:nvPr/>
        </p:nvSpPr>
        <p:spPr>
          <a:xfrm>
            <a:off x="480970" y="4546121"/>
            <a:ext cx="5203838" cy="646331"/>
          </a:xfrm>
          <a:prstGeom prst="rect">
            <a:avLst/>
          </a:prstGeom>
          <a:noFill/>
        </p:spPr>
        <p:txBody>
          <a:bodyPr wrap="square" rtlCol="0">
            <a:spAutoFit/>
          </a:bodyPr>
          <a:lstStyle/>
          <a:p>
            <a:r>
              <a:rPr lang="en-US" b="1" dirty="0"/>
              <a:t>Apparatus for the </a:t>
            </a:r>
            <a:r>
              <a:rPr lang="en-US" b="1" dirty="0" smtClean="0"/>
              <a:t>test</a:t>
            </a:r>
            <a:endParaRPr lang="en-IN" dirty="0"/>
          </a:p>
          <a:p>
            <a:endParaRPr lang="en-IN" dirty="0"/>
          </a:p>
        </p:txBody>
      </p:sp>
    </p:spTree>
    <p:extLst>
      <p:ext uri="{BB962C8B-B14F-4D97-AF65-F5344CB8AC3E}">
        <p14:creationId xmlns="" xmlns:p14="http://schemas.microsoft.com/office/powerpoint/2010/main" val="26925102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393331802"/>
              </p:ext>
            </p:extLst>
          </p:nvPr>
        </p:nvGraphicFramePr>
        <p:xfrm>
          <a:off x="698738" y="820945"/>
          <a:ext cx="10834776" cy="5795514"/>
        </p:xfrm>
        <a:graphic>
          <a:graphicData uri="http://schemas.openxmlformats.org/drawingml/2006/table">
            <a:tbl>
              <a:tblPr firstRow="1" firstCol="1" bandRow="1">
                <a:tableStyleId>{5C22544A-7EE6-4342-B048-85BDC9FD1C3A}</a:tableStyleId>
              </a:tblPr>
              <a:tblGrid>
                <a:gridCol w="724620"/>
                <a:gridCol w="2156604"/>
                <a:gridCol w="1181817"/>
                <a:gridCol w="1354347"/>
                <a:gridCol w="1354347"/>
                <a:gridCol w="1354347"/>
                <a:gridCol w="1354347"/>
                <a:gridCol w="1354347"/>
              </a:tblGrid>
              <a:tr h="551954">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PARTICULARS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UNIT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Volume of </a:t>
                      </a:r>
                      <a:r>
                        <a:rPr lang="en-US" sz="1800" dirty="0" err="1">
                          <a:effectLst/>
                        </a:rPr>
                        <a:t>mould</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c.c.</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5072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551954">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Water content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10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1103908">
                <a:tc>
                  <a:txBody>
                    <a:bodyPr/>
                    <a:lstStyle/>
                    <a:p>
                      <a:pPr algn="ctr">
                        <a:lnSpc>
                          <a:spcPct val="115000"/>
                        </a:lnSpc>
                        <a:spcAft>
                          <a:spcPts val="0"/>
                        </a:spcAft>
                      </a:pPr>
                      <a:r>
                        <a:rPr lang="en-US" sz="1800">
                          <a:effectLst/>
                        </a:rPr>
                        <a:t>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mould &amp;compacted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7583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7732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7988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8180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7894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Mass of compacted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Bulk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2.511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2.660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2.916</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3.108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2.822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r h="827930">
                <a:tc>
                  <a:txBody>
                    <a:bodyPr/>
                    <a:lstStyle/>
                    <a:p>
                      <a:pPr algn="ctr">
                        <a:lnSpc>
                          <a:spcPct val="115000"/>
                        </a:lnSpc>
                        <a:spcAft>
                          <a:spcPts val="0"/>
                        </a:spcAft>
                      </a:pPr>
                      <a:r>
                        <a:rPr lang="en-US" sz="1800">
                          <a:effectLst/>
                        </a:rPr>
                        <a:t>7.</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Dry density of soil</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gm/cc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2.462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2.558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2.750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a:effectLst/>
                        </a:rPr>
                        <a:t>2.870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c>
                  <a:txBody>
                    <a:bodyPr/>
                    <a:lstStyle/>
                    <a:p>
                      <a:pPr algn="ctr">
                        <a:lnSpc>
                          <a:spcPct val="115000"/>
                        </a:lnSpc>
                        <a:spcAft>
                          <a:spcPts val="0"/>
                        </a:spcAft>
                      </a:pPr>
                      <a:r>
                        <a:rPr lang="en-US" sz="1800" dirty="0">
                          <a:effectLst/>
                        </a:rPr>
                        <a:t>2.560</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8512" marR="48512" marT="0" marB="0"/>
                </a:tc>
              </a:tr>
            </a:tbl>
          </a:graphicData>
        </a:graphic>
      </p:graphicFrame>
      <p:sp>
        <p:nvSpPr>
          <p:cNvPr id="3" name="TextBox 2"/>
          <p:cNvSpPr txBox="1"/>
          <p:nvPr/>
        </p:nvSpPr>
        <p:spPr>
          <a:xfrm>
            <a:off x="4287329" y="207034"/>
            <a:ext cx="3565400" cy="369332"/>
          </a:xfrm>
          <a:prstGeom prst="rect">
            <a:avLst/>
          </a:prstGeom>
          <a:noFill/>
        </p:spPr>
        <p:txBody>
          <a:bodyPr wrap="none" rtlCol="0">
            <a:spAutoFit/>
          </a:bodyPr>
          <a:lstStyle/>
          <a:p>
            <a:r>
              <a:rPr lang="en-US" b="1" dirty="0" smtClean="0"/>
              <a:t>Result of Standard Procter Test</a:t>
            </a:r>
            <a:endParaRPr lang="en-IN" b="1" dirty="0"/>
          </a:p>
        </p:txBody>
      </p:sp>
    </p:spTree>
    <p:extLst>
      <p:ext uri="{BB962C8B-B14F-4D97-AF65-F5344CB8AC3E}">
        <p14:creationId xmlns="" xmlns:p14="http://schemas.microsoft.com/office/powerpoint/2010/main" val="1471366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1049" y="409435"/>
            <a:ext cx="10212002" cy="6340197"/>
          </a:xfrm>
          <a:prstGeom prst="rect">
            <a:avLst/>
          </a:prstGeom>
          <a:noFill/>
        </p:spPr>
        <p:txBody>
          <a:bodyPr wrap="square" rtlCol="0">
            <a:spAutoFit/>
          </a:bodyPr>
          <a:lstStyle/>
          <a:p>
            <a:r>
              <a:rPr lang="en-US" b="1" cap="small" dirty="0" smtClean="0"/>
              <a:t>                                                   </a:t>
            </a:r>
            <a:r>
              <a:rPr lang="en-US" sz="2800" b="1" cap="small" dirty="0" smtClean="0"/>
              <a:t>PROJECT </a:t>
            </a:r>
            <a:r>
              <a:rPr lang="en-US" sz="2800" b="1" cap="small" dirty="0"/>
              <a:t>INFORMATION</a:t>
            </a:r>
            <a:endParaRPr lang="en-US" sz="2800" dirty="0"/>
          </a:p>
          <a:p>
            <a:r>
              <a:rPr lang="en-US" b="1" cap="small" dirty="0"/>
              <a:t> </a:t>
            </a:r>
            <a:endParaRPr lang="en-US" dirty="0"/>
          </a:p>
          <a:p>
            <a:r>
              <a:rPr lang="en-US" b="1" dirty="0"/>
              <a:t>  </a:t>
            </a:r>
            <a:endParaRPr lang="en-US" dirty="0"/>
          </a:p>
          <a:p>
            <a:r>
              <a:rPr lang="en-US" dirty="0"/>
              <a:t> </a:t>
            </a:r>
          </a:p>
          <a:p>
            <a:pPr lvl="0"/>
            <a:r>
              <a:rPr lang="en-US" dirty="0" smtClean="0"/>
              <a:t>              PROJECT                                        </a:t>
            </a:r>
            <a:r>
              <a:rPr lang="en-US" b="1" dirty="0" smtClean="0"/>
              <a:t>:</a:t>
            </a:r>
            <a:r>
              <a:rPr lang="en-US" b="1" dirty="0"/>
              <a:t> </a:t>
            </a:r>
            <a:r>
              <a:rPr lang="en-US" b="1" dirty="0" smtClean="0"/>
              <a:t>Construction </a:t>
            </a:r>
            <a:r>
              <a:rPr lang="en-US" b="1" dirty="0"/>
              <a:t>of independent villas and </a:t>
            </a:r>
            <a:endParaRPr lang="en-US" dirty="0"/>
          </a:p>
          <a:p>
            <a:r>
              <a:rPr lang="en-US" b="1" dirty="0"/>
              <a:t>                                                                      </a:t>
            </a:r>
            <a:r>
              <a:rPr lang="en-US" b="1" dirty="0" smtClean="0"/>
              <a:t>  </a:t>
            </a:r>
            <a:r>
              <a:rPr lang="en-US" b="1" dirty="0"/>
              <a:t>Rainwater Harvesting </a:t>
            </a:r>
            <a:r>
              <a:rPr lang="en-US" b="1" dirty="0" smtClean="0"/>
              <a:t>Tank</a:t>
            </a:r>
            <a:r>
              <a:rPr lang="en-US" b="1" dirty="0"/>
              <a:t>	</a:t>
            </a:r>
            <a:endParaRPr lang="en-US" dirty="0"/>
          </a:p>
          <a:p>
            <a:r>
              <a:rPr lang="en-US" b="1" dirty="0"/>
              <a:t> </a:t>
            </a:r>
            <a:endParaRPr lang="en-US" dirty="0"/>
          </a:p>
          <a:p>
            <a:pPr lvl="0"/>
            <a:r>
              <a:rPr lang="en-US" dirty="0" smtClean="0"/>
              <a:t>              TYPE </a:t>
            </a:r>
            <a:r>
              <a:rPr lang="en-US" dirty="0"/>
              <a:t>OF STRUCTURE                </a:t>
            </a:r>
            <a:r>
              <a:rPr lang="en-US" dirty="0" smtClean="0"/>
              <a:t>      </a:t>
            </a:r>
            <a:r>
              <a:rPr lang="en-US" b="1" dirty="0" smtClean="0"/>
              <a:t>: </a:t>
            </a:r>
            <a:r>
              <a:rPr lang="en-US" b="1" dirty="0"/>
              <a:t>3 </a:t>
            </a:r>
            <a:r>
              <a:rPr lang="en-US" b="1" dirty="0" err="1"/>
              <a:t>storey</a:t>
            </a:r>
            <a:r>
              <a:rPr lang="en-US" b="1" dirty="0"/>
              <a:t> R.C.C. buildings</a:t>
            </a:r>
            <a:endParaRPr lang="en-US" dirty="0"/>
          </a:p>
          <a:p>
            <a:r>
              <a:rPr lang="en-US" dirty="0"/>
              <a:t> </a:t>
            </a:r>
          </a:p>
          <a:p>
            <a:r>
              <a:rPr lang="en-US" dirty="0"/>
              <a:t> </a:t>
            </a:r>
          </a:p>
          <a:p>
            <a:pPr lvl="0"/>
            <a:r>
              <a:rPr lang="en-US" dirty="0" smtClean="0"/>
              <a:t>              TOTAL </a:t>
            </a:r>
            <a:r>
              <a:rPr lang="en-US" dirty="0"/>
              <a:t>COST OF PROJECT       </a:t>
            </a:r>
            <a:r>
              <a:rPr lang="en-US" dirty="0" smtClean="0"/>
              <a:t>     </a:t>
            </a:r>
            <a:r>
              <a:rPr lang="en-US" b="1" dirty="0"/>
              <a:t>: </a:t>
            </a:r>
            <a:r>
              <a:rPr lang="en-US" b="1" dirty="0" err="1"/>
              <a:t>Rs</a:t>
            </a:r>
            <a:r>
              <a:rPr lang="en-US" b="1" dirty="0"/>
              <a:t>. 28-30 </a:t>
            </a:r>
            <a:r>
              <a:rPr lang="en-US" b="1" dirty="0" err="1"/>
              <a:t>crores</a:t>
            </a:r>
            <a:r>
              <a:rPr lang="en-US" dirty="0"/>
              <a:t> </a:t>
            </a:r>
            <a:r>
              <a:rPr lang="en-US" b="1" dirty="0"/>
              <a:t>(approx.)</a:t>
            </a:r>
            <a:endParaRPr lang="en-US" dirty="0"/>
          </a:p>
          <a:p>
            <a:r>
              <a:rPr lang="en-US" dirty="0"/>
              <a:t> </a:t>
            </a:r>
          </a:p>
          <a:p>
            <a:r>
              <a:rPr lang="en-US" dirty="0"/>
              <a:t> </a:t>
            </a:r>
          </a:p>
          <a:p>
            <a:pPr lvl="0"/>
            <a:r>
              <a:rPr lang="en-US" dirty="0" smtClean="0"/>
              <a:t>              COMPANY </a:t>
            </a:r>
            <a:r>
              <a:rPr lang="en-US" dirty="0"/>
              <a:t>UNDER WHICH       </a:t>
            </a:r>
            <a:r>
              <a:rPr lang="en-US" dirty="0" smtClean="0"/>
              <a:t>   : </a:t>
            </a:r>
            <a:r>
              <a:rPr lang="en-US" b="1" dirty="0"/>
              <a:t>S.S. Construction Co.</a:t>
            </a:r>
            <a:endParaRPr lang="en-US" dirty="0"/>
          </a:p>
          <a:p>
            <a:r>
              <a:rPr lang="en-US" dirty="0"/>
              <a:t>             </a:t>
            </a:r>
            <a:r>
              <a:rPr lang="en-US" dirty="0" smtClean="0"/>
              <a:t> TRAINEE   </a:t>
            </a:r>
            <a:endParaRPr lang="en-US" dirty="0"/>
          </a:p>
          <a:p>
            <a:r>
              <a:rPr lang="en-US" dirty="0"/>
              <a:t> </a:t>
            </a:r>
          </a:p>
          <a:p>
            <a:r>
              <a:rPr lang="en-US" dirty="0"/>
              <a:t> </a:t>
            </a:r>
          </a:p>
          <a:p>
            <a:pPr lvl="0"/>
            <a:r>
              <a:rPr lang="en-US" dirty="0" smtClean="0"/>
              <a:t>              STIPULATE </a:t>
            </a:r>
            <a:r>
              <a:rPr lang="en-US" dirty="0"/>
              <a:t>TIME OF THE         </a:t>
            </a:r>
            <a:r>
              <a:rPr lang="en-US" dirty="0" smtClean="0"/>
              <a:t>        : </a:t>
            </a:r>
            <a:r>
              <a:rPr lang="en-US" b="1" dirty="0"/>
              <a:t>6 years</a:t>
            </a:r>
            <a:endParaRPr lang="en-US" dirty="0"/>
          </a:p>
          <a:p>
            <a:r>
              <a:rPr lang="en-US" dirty="0"/>
              <a:t>           </a:t>
            </a:r>
            <a:r>
              <a:rPr lang="en-US" dirty="0" smtClean="0"/>
              <a:t>   </a:t>
            </a:r>
            <a:r>
              <a:rPr lang="en-US" dirty="0"/>
              <a:t>WORK</a:t>
            </a:r>
          </a:p>
          <a:p>
            <a:r>
              <a:rPr lang="en-US" dirty="0"/>
              <a:t> </a:t>
            </a:r>
          </a:p>
          <a:p>
            <a:r>
              <a:rPr lang="en-US" dirty="0"/>
              <a:t> </a:t>
            </a:r>
          </a:p>
          <a:p>
            <a:pPr lvl="0"/>
            <a:r>
              <a:rPr lang="en-US" dirty="0" smtClean="0"/>
              <a:t>              STIPULATE </a:t>
            </a:r>
            <a:r>
              <a:rPr lang="en-US" dirty="0"/>
              <a:t>DATE OF  START  </a:t>
            </a:r>
            <a:r>
              <a:rPr lang="en-US" dirty="0" smtClean="0"/>
              <a:t>         : </a:t>
            </a:r>
            <a:r>
              <a:rPr lang="en-US" b="1" dirty="0"/>
              <a:t>July - 2011</a:t>
            </a:r>
            <a:endParaRPr lang="en-US" dirty="0"/>
          </a:p>
        </p:txBody>
      </p:sp>
    </p:spTree>
    <p:extLst>
      <p:ext uri="{BB962C8B-B14F-4D97-AF65-F5344CB8AC3E}">
        <p14:creationId xmlns="" xmlns:p14="http://schemas.microsoft.com/office/powerpoint/2010/main" val="3710507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1268" y="465825"/>
            <a:ext cx="10455215" cy="4524315"/>
          </a:xfrm>
          <a:prstGeom prst="rect">
            <a:avLst/>
          </a:prstGeom>
          <a:noFill/>
        </p:spPr>
        <p:txBody>
          <a:bodyPr wrap="square" rtlCol="0">
            <a:spAutoFit/>
          </a:bodyPr>
          <a:lstStyle/>
          <a:p>
            <a:r>
              <a:rPr lang="en-US" b="1" dirty="0"/>
              <a:t>Test on bricks (Crushing Strength of Bricks):- </a:t>
            </a:r>
            <a:r>
              <a:rPr lang="en-US" dirty="0"/>
              <a:t>The crushing strength of brick is found out by placing it in a compression testing machine. It is pressed till it breaks. As per as BIS: 1077-1957, the minimum crushing or compressive strength of bricks is 3.50 N/mm</a:t>
            </a:r>
            <a:r>
              <a:rPr lang="en-US" baseline="30000" dirty="0"/>
              <a:t>2</a:t>
            </a:r>
            <a:r>
              <a:rPr lang="en-US" dirty="0"/>
              <a:t>. The bricks with crushing strength between 7 to 14 N/mm</a:t>
            </a:r>
            <a:r>
              <a:rPr lang="en-US" baseline="30000" dirty="0"/>
              <a:t>2 </a:t>
            </a:r>
            <a:r>
              <a:rPr lang="en-US" dirty="0"/>
              <a:t>are graded as A and those above 14 N/mm</a:t>
            </a:r>
            <a:r>
              <a:rPr lang="en-US" baseline="30000" dirty="0"/>
              <a:t>2 </a:t>
            </a:r>
            <a:r>
              <a:rPr lang="en-US" dirty="0"/>
              <a:t>are graded as AA.</a:t>
            </a:r>
            <a:endParaRPr lang="en-IN" dirty="0"/>
          </a:p>
          <a:p>
            <a:r>
              <a:rPr lang="en-US" b="1" dirty="0"/>
              <a:t> </a:t>
            </a:r>
            <a:endParaRPr lang="en-IN" dirty="0"/>
          </a:p>
          <a:p>
            <a:endParaRPr lang="en-US" b="1" dirty="0" smtClean="0"/>
          </a:p>
          <a:p>
            <a:r>
              <a:rPr lang="en-US" b="1" dirty="0"/>
              <a:t> </a:t>
            </a:r>
            <a:r>
              <a:rPr lang="en-US" b="1" dirty="0" smtClean="0"/>
              <a:t>Equipment </a:t>
            </a:r>
            <a:r>
              <a:rPr lang="en-US" b="1" dirty="0"/>
              <a:t>required for testing:- </a:t>
            </a:r>
            <a:endParaRPr lang="en-IN" dirty="0"/>
          </a:p>
          <a:p>
            <a:pPr lvl="0"/>
            <a:endParaRPr lang="en-US" dirty="0" smtClean="0"/>
          </a:p>
          <a:p>
            <a:pPr lvl="0"/>
            <a:r>
              <a:rPr lang="en-US" dirty="0" smtClean="0"/>
              <a:t>1. Compression </a:t>
            </a:r>
            <a:r>
              <a:rPr lang="en-US" dirty="0"/>
              <a:t>strength machine </a:t>
            </a:r>
            <a:endParaRPr lang="en-IN" dirty="0"/>
          </a:p>
          <a:p>
            <a:pPr lvl="0"/>
            <a:endParaRPr lang="en-US" dirty="0" smtClean="0"/>
          </a:p>
          <a:p>
            <a:pPr lvl="0"/>
            <a:r>
              <a:rPr lang="en-US" dirty="0" smtClean="0"/>
              <a:t>2. Weighing </a:t>
            </a:r>
            <a:r>
              <a:rPr lang="en-US" dirty="0"/>
              <a:t>machine</a:t>
            </a:r>
            <a:endParaRPr lang="en-IN" dirty="0"/>
          </a:p>
          <a:p>
            <a:pPr lvl="0"/>
            <a:endParaRPr lang="en-US" dirty="0" smtClean="0"/>
          </a:p>
          <a:p>
            <a:pPr lvl="0"/>
            <a:r>
              <a:rPr lang="en-US" dirty="0" smtClean="0"/>
              <a:t>3. Measuring </a:t>
            </a:r>
            <a:r>
              <a:rPr lang="en-US" dirty="0"/>
              <a:t>tape</a:t>
            </a:r>
            <a:endParaRPr lang="en-IN" dirty="0"/>
          </a:p>
          <a:p>
            <a:pPr lvl="0"/>
            <a:endParaRPr lang="en-US" dirty="0" smtClean="0"/>
          </a:p>
          <a:p>
            <a:pPr lvl="0"/>
            <a:r>
              <a:rPr lang="en-US" dirty="0" smtClean="0"/>
              <a:t>4. Bricks </a:t>
            </a:r>
            <a:endParaRPr lang="en-IN" dirty="0"/>
          </a:p>
        </p:txBody>
      </p:sp>
      <p:pic>
        <p:nvPicPr>
          <p:cNvPr id="3" name="Picture 2" descr="C:\Users\Sony\AppData\Local\Microsoft\Windows\Temporary Internet Files\Content.Word\DSC_0600.jpg"/>
          <p:cNvPicPr/>
          <p:nvPr/>
        </p:nvPicPr>
        <p:blipFill>
          <a:blip r:embed="rId2" cstate="print"/>
          <a:srcRect/>
          <a:stretch>
            <a:fillRect/>
          </a:stretch>
        </p:blipFill>
        <p:spPr bwMode="auto">
          <a:xfrm>
            <a:off x="6719977" y="1854679"/>
            <a:ext cx="3976778" cy="4813540"/>
          </a:xfrm>
          <a:prstGeom prst="rect">
            <a:avLst/>
          </a:prstGeom>
          <a:noFill/>
          <a:ln w="9525">
            <a:noFill/>
            <a:miter lim="800000"/>
            <a:headEnd/>
            <a:tailEnd/>
          </a:ln>
        </p:spPr>
      </p:pic>
      <p:sp>
        <p:nvSpPr>
          <p:cNvPr id="4" name="TextBox 3"/>
          <p:cNvSpPr txBox="1"/>
          <p:nvPr/>
        </p:nvSpPr>
        <p:spPr>
          <a:xfrm>
            <a:off x="3338422" y="6298887"/>
            <a:ext cx="3312544" cy="369332"/>
          </a:xfrm>
          <a:prstGeom prst="rect">
            <a:avLst/>
          </a:prstGeom>
          <a:noFill/>
        </p:spPr>
        <p:txBody>
          <a:bodyPr wrap="square" rtlCol="0">
            <a:spAutoFit/>
          </a:bodyPr>
          <a:lstStyle/>
          <a:p>
            <a:r>
              <a:rPr lang="en-US" b="1" dirty="0"/>
              <a:t>Compression test of </a:t>
            </a:r>
            <a:r>
              <a:rPr lang="en-US" b="1" dirty="0" smtClean="0"/>
              <a:t>bricks</a:t>
            </a:r>
            <a:endParaRPr lang="en-IN" dirty="0"/>
          </a:p>
        </p:txBody>
      </p:sp>
    </p:spTree>
    <p:extLst>
      <p:ext uri="{BB962C8B-B14F-4D97-AF65-F5344CB8AC3E}">
        <p14:creationId xmlns="" xmlns:p14="http://schemas.microsoft.com/office/powerpoint/2010/main" val="2530899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 xmlns:p14="http://schemas.microsoft.com/office/powerpoint/2010/main" val="22756721"/>
              </p:ext>
            </p:extLst>
          </p:nvPr>
        </p:nvGraphicFramePr>
        <p:xfrm>
          <a:off x="1682433" y="1259457"/>
          <a:ext cx="8936684" cy="3692104"/>
        </p:xfrm>
        <a:graphic>
          <a:graphicData uri="http://schemas.openxmlformats.org/drawingml/2006/table">
            <a:tbl>
              <a:tblPr firstRow="1" firstCol="1" bandRow="1">
                <a:tableStyleId>{5C22544A-7EE6-4342-B048-85BDC9FD1C3A}</a:tableStyleId>
              </a:tblPr>
              <a:tblGrid>
                <a:gridCol w="1026261"/>
                <a:gridCol w="1958197"/>
                <a:gridCol w="2027207"/>
                <a:gridCol w="1992702"/>
                <a:gridCol w="1932317"/>
              </a:tblGrid>
              <a:tr h="1023428">
                <a:tc>
                  <a:txBody>
                    <a:bodyPr/>
                    <a:lstStyle/>
                    <a:p>
                      <a:pPr algn="ctr">
                        <a:lnSpc>
                          <a:spcPct val="115000"/>
                        </a:lnSpc>
                        <a:spcAft>
                          <a:spcPts val="0"/>
                        </a:spcAft>
                      </a:pPr>
                      <a:r>
                        <a:rPr lang="en-US" sz="1800" dirty="0">
                          <a:effectLst/>
                        </a:rPr>
                        <a:t>S.NO.</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WT.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(Kg)</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AREA OF</a:t>
                      </a:r>
                      <a:endParaRPr lang="en-IN" sz="1800">
                        <a:effectLst/>
                      </a:endParaRPr>
                    </a:p>
                    <a:p>
                      <a:pPr algn="ctr">
                        <a:lnSpc>
                          <a:spcPct val="115000"/>
                        </a:lnSpc>
                        <a:spcAft>
                          <a:spcPts val="0"/>
                        </a:spcAft>
                      </a:pPr>
                      <a:r>
                        <a:rPr lang="en-US" sz="1800">
                          <a:effectLst/>
                        </a:rPr>
                        <a:t>BRICK</a:t>
                      </a:r>
                      <a:endParaRPr lang="en-IN" sz="1800">
                        <a:effectLst/>
                      </a:endParaRPr>
                    </a:p>
                    <a:p>
                      <a:pPr algn="ctr">
                        <a:lnSpc>
                          <a:spcPct val="115000"/>
                        </a:lnSpc>
                        <a:spcAft>
                          <a:spcPts val="0"/>
                        </a:spcAft>
                      </a:pPr>
                      <a:r>
                        <a:rPr lang="en-US" sz="1800">
                          <a:effectLst/>
                        </a:rPr>
                        <a:t>(mm</a:t>
                      </a:r>
                      <a:r>
                        <a:rPr lang="en-US" sz="1800" baseline="30000">
                          <a:effectLst/>
                        </a:rPr>
                        <a:t>2</a:t>
                      </a:r>
                      <a:r>
                        <a:rPr lang="en-US" sz="1800">
                          <a:effectLst/>
                        </a:rPr>
                        <a: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LOAD</a:t>
                      </a:r>
                      <a:endParaRPr lang="en-IN" sz="1800">
                        <a:effectLst/>
                      </a:endParaRPr>
                    </a:p>
                    <a:p>
                      <a:pPr algn="ctr">
                        <a:lnSpc>
                          <a:spcPct val="115000"/>
                        </a:lnSpc>
                        <a:spcAft>
                          <a:spcPts val="0"/>
                        </a:spcAft>
                      </a:pPr>
                      <a:r>
                        <a:rPr lang="en-US" sz="1800">
                          <a:effectLst/>
                        </a:rPr>
                        <a:t>APPLIED</a:t>
                      </a:r>
                      <a:endParaRPr lang="en-IN" sz="1800">
                        <a:effectLst/>
                      </a:endParaRPr>
                    </a:p>
                    <a:p>
                      <a:pPr algn="ctr">
                        <a:lnSpc>
                          <a:spcPct val="115000"/>
                        </a:lnSpc>
                        <a:spcAft>
                          <a:spcPts val="0"/>
                        </a:spcAft>
                      </a:pPr>
                      <a:r>
                        <a:rPr lang="en-US" sz="1800">
                          <a:effectLst/>
                        </a:rPr>
                        <a:t>(N)</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COMPRESSIVE</a:t>
                      </a:r>
                      <a:endParaRPr lang="en-IN" sz="1800" dirty="0">
                        <a:effectLst/>
                      </a:endParaRPr>
                    </a:p>
                    <a:p>
                      <a:pPr algn="ctr">
                        <a:lnSpc>
                          <a:spcPct val="115000"/>
                        </a:lnSpc>
                        <a:spcAft>
                          <a:spcPts val="0"/>
                        </a:spcAft>
                      </a:pPr>
                      <a:r>
                        <a:rPr lang="en-US" sz="1800" dirty="0">
                          <a:effectLst/>
                        </a:rPr>
                        <a:t>STRENGTH</a:t>
                      </a:r>
                      <a:endParaRPr lang="en-IN" sz="1800" dirty="0">
                        <a:effectLst/>
                      </a:endParaRPr>
                    </a:p>
                    <a:p>
                      <a:pPr algn="ctr">
                        <a:lnSpc>
                          <a:spcPct val="115000"/>
                        </a:lnSpc>
                        <a:spcAft>
                          <a:spcPts val="0"/>
                        </a:spcAft>
                      </a:pPr>
                      <a:r>
                        <a:rPr lang="en-US" sz="1800" dirty="0">
                          <a:effectLst/>
                        </a:rPr>
                        <a:t>(N/mm</a:t>
                      </a:r>
                      <a:r>
                        <a:rPr lang="en-US" sz="1800" baseline="30000" dirty="0">
                          <a:effectLst/>
                        </a:rPr>
                        <a:t>2</a:t>
                      </a:r>
                      <a:r>
                        <a:rPr lang="en-US" sz="1800" dirty="0">
                          <a:effectLst/>
                        </a:rPr>
                        <a:t>)</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20590">
                <a:tc>
                  <a:txBody>
                    <a:bodyPr/>
                    <a:lstStyle/>
                    <a:p>
                      <a:pPr algn="ctr">
                        <a:lnSpc>
                          <a:spcPct val="115000"/>
                        </a:lnSpc>
                        <a:spcAft>
                          <a:spcPts val="0"/>
                        </a:spcAft>
                      </a:pPr>
                      <a:r>
                        <a:rPr lang="en-US" sz="1800">
                          <a:effectLst/>
                        </a:rPr>
                        <a:t>1.</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3.464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250000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12.75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846115">
                <a:tc>
                  <a:txBody>
                    <a:bodyPr/>
                    <a:lstStyle/>
                    <a:p>
                      <a:pPr algn="ctr">
                        <a:lnSpc>
                          <a:spcPct val="115000"/>
                        </a:lnSpc>
                        <a:spcAft>
                          <a:spcPts val="0"/>
                        </a:spcAft>
                      </a:pPr>
                      <a:r>
                        <a:rPr lang="en-US" sz="1800">
                          <a:effectLst/>
                        </a:rPr>
                        <a:t>2.</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3.65</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180000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9.18</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901971">
                <a:tc>
                  <a:txBody>
                    <a:bodyPr/>
                    <a:lstStyle/>
                    <a:p>
                      <a:pPr algn="ctr">
                        <a:lnSpc>
                          <a:spcPct val="115000"/>
                        </a:lnSpc>
                        <a:spcAft>
                          <a:spcPts val="0"/>
                        </a:spcAft>
                      </a:pPr>
                      <a:r>
                        <a:rPr lang="en-US" sz="1800">
                          <a:effectLst/>
                        </a:rPr>
                        <a:t>3.</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3.54</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19600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a:effectLst/>
                        </a:rPr>
                        <a:t>160000</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800" dirty="0">
                          <a:effectLst/>
                        </a:rPr>
                        <a:t>8.16</a:t>
                      </a:r>
                      <a:endParaRPr lang="en-IN"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3" name="TextBox 2"/>
          <p:cNvSpPr txBox="1"/>
          <p:nvPr/>
        </p:nvSpPr>
        <p:spPr>
          <a:xfrm>
            <a:off x="1604513" y="5253486"/>
            <a:ext cx="9014604" cy="923330"/>
          </a:xfrm>
          <a:prstGeom prst="rect">
            <a:avLst/>
          </a:prstGeom>
          <a:noFill/>
        </p:spPr>
        <p:txBody>
          <a:bodyPr wrap="square" rtlCol="0">
            <a:spAutoFit/>
          </a:bodyPr>
          <a:lstStyle/>
          <a:p>
            <a:r>
              <a:rPr lang="en-US" b="1" dirty="0"/>
              <a:t>Crushing strength (N/mm</a:t>
            </a:r>
            <a:r>
              <a:rPr lang="en-US" b="1" baseline="30000" dirty="0"/>
              <a:t>2</a:t>
            </a:r>
            <a:r>
              <a:rPr lang="en-US" b="1" dirty="0"/>
              <a:t>) = Failure load on brick / Area of brick</a:t>
            </a:r>
            <a:endParaRPr lang="en-IN" dirty="0"/>
          </a:p>
          <a:p>
            <a:endParaRPr lang="en-US" b="1" dirty="0" smtClean="0"/>
          </a:p>
          <a:p>
            <a:r>
              <a:rPr lang="en-US" b="1" dirty="0" smtClean="0"/>
              <a:t>Area </a:t>
            </a:r>
            <a:r>
              <a:rPr lang="en-US" b="1" dirty="0"/>
              <a:t>of Brick = 175x112 mm</a:t>
            </a:r>
            <a:endParaRPr lang="en-IN" dirty="0"/>
          </a:p>
        </p:txBody>
      </p:sp>
      <p:sp>
        <p:nvSpPr>
          <p:cNvPr id="5" name="TextBox 4"/>
          <p:cNvSpPr txBox="1"/>
          <p:nvPr/>
        </p:nvSpPr>
        <p:spPr>
          <a:xfrm>
            <a:off x="4979133" y="327804"/>
            <a:ext cx="2295821" cy="369332"/>
          </a:xfrm>
          <a:prstGeom prst="rect">
            <a:avLst/>
          </a:prstGeom>
          <a:noFill/>
        </p:spPr>
        <p:txBody>
          <a:bodyPr wrap="none" rtlCol="0">
            <a:spAutoFit/>
          </a:bodyPr>
          <a:lstStyle/>
          <a:p>
            <a:r>
              <a:rPr lang="en-US" b="1" dirty="0" smtClean="0"/>
              <a:t>Result of Bricks Test</a:t>
            </a:r>
            <a:endParaRPr lang="en-IN" b="1" dirty="0"/>
          </a:p>
        </p:txBody>
      </p:sp>
    </p:spTree>
    <p:extLst>
      <p:ext uri="{BB962C8B-B14F-4D97-AF65-F5344CB8AC3E}">
        <p14:creationId xmlns="" xmlns:p14="http://schemas.microsoft.com/office/powerpoint/2010/main" val="3745150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1432" y="370935"/>
            <a:ext cx="9911751" cy="2462213"/>
          </a:xfrm>
          <a:prstGeom prst="rect">
            <a:avLst/>
          </a:prstGeom>
          <a:noFill/>
        </p:spPr>
        <p:txBody>
          <a:bodyPr wrap="square" rtlCol="0">
            <a:spAutoFit/>
          </a:bodyPr>
          <a:lstStyle/>
          <a:p>
            <a:pPr algn="ctr"/>
            <a:r>
              <a:rPr lang="en-US" sz="2800" b="1" dirty="0"/>
              <a:t>BIBLIOGRAPHY</a:t>
            </a:r>
            <a:endParaRPr lang="en-IN" sz="2800" dirty="0"/>
          </a:p>
          <a:p>
            <a:r>
              <a:rPr lang="en-US" b="1" dirty="0"/>
              <a:t> </a:t>
            </a:r>
            <a:endParaRPr lang="en-IN" dirty="0"/>
          </a:p>
          <a:p>
            <a:endParaRPr lang="en-US" dirty="0" smtClean="0"/>
          </a:p>
          <a:p>
            <a:r>
              <a:rPr lang="en-US" dirty="0" smtClean="0"/>
              <a:t>1</a:t>
            </a:r>
            <a:r>
              <a:rPr lang="en-US" dirty="0"/>
              <a:t>. Photos from construction site.</a:t>
            </a:r>
            <a:endParaRPr lang="en-IN" dirty="0"/>
          </a:p>
          <a:p>
            <a:endParaRPr lang="en-US" dirty="0" smtClean="0"/>
          </a:p>
          <a:p>
            <a:r>
              <a:rPr lang="en-US" dirty="0" smtClean="0"/>
              <a:t>2</a:t>
            </a:r>
            <a:r>
              <a:rPr lang="en-US" dirty="0"/>
              <a:t>. Theoretical part from books.</a:t>
            </a:r>
            <a:endParaRPr lang="en-IN" dirty="0"/>
          </a:p>
          <a:p>
            <a:endParaRPr lang="en-US" dirty="0" smtClean="0"/>
          </a:p>
          <a:p>
            <a:r>
              <a:rPr lang="en-US" dirty="0" smtClean="0"/>
              <a:t>3</a:t>
            </a:r>
            <a:r>
              <a:rPr lang="en-US" dirty="0"/>
              <a:t>. Drawings from construction company.</a:t>
            </a:r>
            <a:endParaRPr lang="en-IN" dirty="0"/>
          </a:p>
        </p:txBody>
      </p:sp>
    </p:spTree>
    <p:extLst>
      <p:ext uri="{BB962C8B-B14F-4D97-AF65-F5344CB8AC3E}">
        <p14:creationId xmlns="" xmlns:p14="http://schemas.microsoft.com/office/powerpoint/2010/main" val="18340720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2840965"/>
          </a:xfrm>
        </p:spPr>
        <p:txBody>
          <a:bodyPr>
            <a:normAutofit/>
          </a:bodyPr>
          <a:lstStyle/>
          <a:p>
            <a:r>
              <a:rPr lang="en-US" sz="8800" dirty="0" smtClean="0">
                <a:solidFill>
                  <a:schemeClr val="accent5"/>
                </a:solidFill>
              </a:rPr>
              <a:t>Thank you</a:t>
            </a:r>
            <a:endParaRPr lang="en-IN" sz="8800" dirty="0">
              <a:solidFill>
                <a:schemeClr val="accent5"/>
              </a:solidFill>
            </a:endParaRPr>
          </a:p>
        </p:txBody>
      </p:sp>
    </p:spTree>
    <p:extLst>
      <p:ext uri="{BB962C8B-B14F-4D97-AF65-F5344CB8AC3E}">
        <p14:creationId xmlns="" xmlns:p14="http://schemas.microsoft.com/office/powerpoint/2010/main" val="14043670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159669604"/>
              </p:ext>
            </p:extLst>
          </p:nvPr>
        </p:nvGraphicFramePr>
        <p:xfrm>
          <a:off x="888521" y="715992"/>
          <a:ext cx="10152517" cy="5930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3416060" y="207034"/>
            <a:ext cx="5357004" cy="523220"/>
          </a:xfrm>
          <a:prstGeom prst="rect">
            <a:avLst/>
          </a:prstGeom>
          <a:noFill/>
        </p:spPr>
        <p:txBody>
          <a:bodyPr wrap="square" rtlCol="0">
            <a:spAutoFit/>
          </a:bodyPr>
          <a:lstStyle/>
          <a:p>
            <a:pPr algn="ctr"/>
            <a:r>
              <a:rPr lang="en-US" sz="2800" b="1" dirty="0" smtClean="0"/>
              <a:t>SEQUENCE OF WORK</a:t>
            </a:r>
            <a:endParaRPr lang="en-IN" sz="2800" b="1" dirty="0"/>
          </a:p>
        </p:txBody>
      </p:sp>
    </p:spTree>
    <p:extLst>
      <p:ext uri="{BB962C8B-B14F-4D97-AF65-F5344CB8AC3E}">
        <p14:creationId xmlns="" xmlns:p14="http://schemas.microsoft.com/office/powerpoint/2010/main" val="1698002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6340" y="423081"/>
            <a:ext cx="3493827" cy="523220"/>
          </a:xfrm>
          <a:prstGeom prst="rect">
            <a:avLst/>
          </a:prstGeom>
          <a:noFill/>
        </p:spPr>
        <p:txBody>
          <a:bodyPr wrap="square" rtlCol="0">
            <a:spAutoFit/>
          </a:bodyPr>
          <a:lstStyle/>
          <a:p>
            <a:r>
              <a:rPr lang="en-US" sz="2800" dirty="0" smtClean="0"/>
              <a:t>    </a:t>
            </a:r>
            <a:r>
              <a:rPr lang="en-US" sz="2800" b="1" dirty="0" smtClean="0"/>
              <a:t>FOUNDATION </a:t>
            </a:r>
            <a:endParaRPr lang="en-US" sz="2800" b="1" dirty="0"/>
          </a:p>
        </p:txBody>
      </p:sp>
      <p:sp>
        <p:nvSpPr>
          <p:cNvPr id="3" name="TextBox 2"/>
          <p:cNvSpPr txBox="1"/>
          <p:nvPr/>
        </p:nvSpPr>
        <p:spPr>
          <a:xfrm>
            <a:off x="532263" y="1364776"/>
            <a:ext cx="10645254" cy="646331"/>
          </a:xfrm>
          <a:prstGeom prst="rect">
            <a:avLst/>
          </a:prstGeom>
          <a:noFill/>
        </p:spPr>
        <p:txBody>
          <a:bodyPr wrap="square" rtlCol="0">
            <a:spAutoFit/>
          </a:bodyPr>
          <a:lstStyle/>
          <a:p>
            <a:r>
              <a:rPr lang="en-US" dirty="0" smtClean="0"/>
              <a:t>1. Step footing for load bearing walls of thickness 9” and 4</a:t>
            </a:r>
            <a:r>
              <a:rPr lang="en-US" baseline="30000" dirty="0" smtClean="0"/>
              <a:t>1/2 </a:t>
            </a:r>
            <a:r>
              <a:rPr lang="en-US" dirty="0" smtClean="0"/>
              <a:t>”. </a:t>
            </a:r>
            <a:endParaRPr lang="en-US" baseline="30000" dirty="0" smtClean="0"/>
          </a:p>
          <a:p>
            <a:r>
              <a:rPr lang="en-US" dirty="0" smtClean="0"/>
              <a:t>2. Isolated slope footing for columns.</a:t>
            </a:r>
            <a:endParaRPr lang="en-US" dirty="0"/>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06947" y="2429582"/>
            <a:ext cx="3302758" cy="4205813"/>
          </a:xfrm>
          <a:prstGeom prst="rect">
            <a:avLst/>
          </a:prstGeom>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002592" y="2429583"/>
            <a:ext cx="3881887" cy="4205812"/>
          </a:xfrm>
          <a:prstGeom prst="rect">
            <a:avLst/>
          </a:prstGeom>
        </p:spPr>
      </p:pic>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77367" y="2429582"/>
            <a:ext cx="3609834" cy="4205813"/>
          </a:xfrm>
          <a:prstGeom prst="rect">
            <a:avLst/>
          </a:prstGeom>
        </p:spPr>
      </p:pic>
    </p:spTree>
    <p:extLst>
      <p:ext uri="{BB962C8B-B14F-4D97-AF65-F5344CB8AC3E}">
        <p14:creationId xmlns="" xmlns:p14="http://schemas.microsoft.com/office/powerpoint/2010/main" val="4200545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 xmlns:p14="http://schemas.microsoft.com/office/powerpoint/2010/main" val="2824878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4838"/>
            <a:ext cx="5529532" cy="523220"/>
          </a:xfrm>
          <a:prstGeom prst="rect">
            <a:avLst/>
          </a:prstGeom>
          <a:noFill/>
        </p:spPr>
        <p:txBody>
          <a:bodyPr wrap="square" rtlCol="0">
            <a:spAutoFit/>
          </a:bodyPr>
          <a:lstStyle/>
          <a:p>
            <a:pPr algn="ctr"/>
            <a:r>
              <a:rPr lang="en-US" sz="2800" b="1" dirty="0" smtClean="0"/>
              <a:t>PLINTH BEAMS AND BANDS</a:t>
            </a:r>
            <a:endParaRPr lang="en-IN" sz="2800" b="1" dirty="0"/>
          </a:p>
        </p:txBody>
      </p:sp>
      <p:sp>
        <p:nvSpPr>
          <p:cNvPr id="3" name="TextBox 2"/>
          <p:cNvSpPr txBox="1"/>
          <p:nvPr/>
        </p:nvSpPr>
        <p:spPr>
          <a:xfrm>
            <a:off x="1130061" y="1406105"/>
            <a:ext cx="3769744" cy="3416320"/>
          </a:xfrm>
          <a:prstGeom prst="rect">
            <a:avLst/>
          </a:prstGeom>
          <a:noFill/>
        </p:spPr>
        <p:txBody>
          <a:bodyPr wrap="square" rtlCol="0">
            <a:spAutoFit/>
          </a:bodyPr>
          <a:lstStyle/>
          <a:p>
            <a:r>
              <a:rPr lang="en-US" dirty="0" smtClean="0"/>
              <a:t>They both </a:t>
            </a:r>
            <a:r>
              <a:rPr lang="en-US" dirty="0"/>
              <a:t>are laid for 9" wall and 4.5" wall resp. The size of plinth band is 230x150mm. 4 bars of 12mm dia. and ties of 8mm @ 200mm c/c. and mix used in plinth band is of M25 and cover to reinforcement is 20 mm. </a:t>
            </a:r>
            <a:endParaRPr lang="en-US" dirty="0" smtClean="0"/>
          </a:p>
          <a:p>
            <a:endParaRPr lang="en-US" dirty="0"/>
          </a:p>
          <a:p>
            <a:r>
              <a:rPr lang="en-US" dirty="0" smtClean="0"/>
              <a:t>Plinth Bands are laid to make the structure earthquake resistance.</a:t>
            </a:r>
            <a:endParaRPr lang="en-IN" dirty="0"/>
          </a:p>
        </p:txBody>
      </p:sp>
      <p:pic>
        <p:nvPicPr>
          <p:cNvPr id="4" name="Picture 3" descr="D:\2014-01-25 12.06.00.jpg"/>
          <p:cNvPicPr/>
          <p:nvPr/>
        </p:nvPicPr>
        <p:blipFill>
          <a:blip r:embed="rId2" cstate="print"/>
          <a:srcRect/>
          <a:stretch>
            <a:fillRect/>
          </a:stretch>
        </p:blipFill>
        <p:spPr bwMode="auto">
          <a:xfrm rot="5400000">
            <a:off x="5438953" y="1481892"/>
            <a:ext cx="4986070" cy="4834497"/>
          </a:xfrm>
          <a:prstGeom prst="rect">
            <a:avLst/>
          </a:prstGeom>
          <a:noFill/>
          <a:ln w="9525">
            <a:noFill/>
            <a:miter lim="800000"/>
            <a:headEnd/>
            <a:tailEnd/>
          </a:ln>
        </p:spPr>
      </p:pic>
    </p:spTree>
    <p:extLst>
      <p:ext uri="{BB962C8B-B14F-4D97-AF65-F5344CB8AC3E}">
        <p14:creationId xmlns="" xmlns:p14="http://schemas.microsoft.com/office/powerpoint/2010/main" val="3308297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37471" y="376687"/>
            <a:ext cx="5063706" cy="369332"/>
          </a:xfrm>
          <a:prstGeom prst="rect">
            <a:avLst/>
          </a:prstGeom>
          <a:noFill/>
        </p:spPr>
        <p:txBody>
          <a:bodyPr wrap="square" rtlCol="0">
            <a:spAutoFit/>
          </a:bodyPr>
          <a:lstStyle/>
          <a:p>
            <a:endParaRPr lang="en-IN" dirty="0"/>
          </a:p>
        </p:txBody>
      </p:sp>
      <p:sp>
        <p:nvSpPr>
          <p:cNvPr id="4" name="TextBox 3"/>
          <p:cNvSpPr txBox="1"/>
          <p:nvPr/>
        </p:nvSpPr>
        <p:spPr>
          <a:xfrm>
            <a:off x="3421811" y="376687"/>
            <a:ext cx="5063706" cy="523220"/>
          </a:xfrm>
          <a:prstGeom prst="rect">
            <a:avLst/>
          </a:prstGeom>
          <a:noFill/>
        </p:spPr>
        <p:txBody>
          <a:bodyPr wrap="square" rtlCol="0">
            <a:spAutoFit/>
          </a:bodyPr>
          <a:lstStyle/>
          <a:p>
            <a:pPr algn="ctr"/>
            <a:r>
              <a:rPr lang="en-US" sz="2800" b="1" dirty="0"/>
              <a:t>BRICKWORK</a:t>
            </a:r>
            <a:endParaRPr lang="en-IN" sz="2800" dirty="0"/>
          </a:p>
        </p:txBody>
      </p:sp>
      <p:sp>
        <p:nvSpPr>
          <p:cNvPr id="5" name="TextBox 4"/>
          <p:cNvSpPr txBox="1"/>
          <p:nvPr/>
        </p:nvSpPr>
        <p:spPr>
          <a:xfrm>
            <a:off x="1090082" y="1605322"/>
            <a:ext cx="4034009" cy="3139321"/>
          </a:xfrm>
          <a:prstGeom prst="rect">
            <a:avLst/>
          </a:prstGeom>
          <a:noFill/>
        </p:spPr>
        <p:txBody>
          <a:bodyPr wrap="square" rtlCol="0">
            <a:spAutoFit/>
          </a:bodyPr>
          <a:lstStyle/>
          <a:p>
            <a:pPr algn="just"/>
            <a:r>
              <a:rPr lang="en-US" dirty="0"/>
              <a:t>Brickwork is masonry produced by a bricklayer, using bricks and mortar. Typically, rows of bricks called courses are laid one on top of another to build up a structure such as a wall</a:t>
            </a:r>
            <a:r>
              <a:rPr lang="en-US" b="1" dirty="0"/>
              <a:t> </a:t>
            </a:r>
            <a:r>
              <a:rPr lang="en-US" dirty="0"/>
              <a:t>Brickwork is done by using grade .A bricks and mortar of 1:4 ( cement : sand) </a:t>
            </a:r>
            <a:r>
              <a:rPr lang="en-US" dirty="0" smtClean="0"/>
              <a:t>. Tools </a:t>
            </a:r>
            <a:r>
              <a:rPr lang="en-US" dirty="0"/>
              <a:t>used </a:t>
            </a:r>
            <a:r>
              <a:rPr lang="en-US" dirty="0" smtClean="0"/>
              <a:t>are </a:t>
            </a:r>
            <a:r>
              <a:rPr lang="en-US" dirty="0"/>
              <a:t>t</a:t>
            </a:r>
            <a:r>
              <a:rPr lang="en-US" dirty="0" smtClean="0"/>
              <a:t>rowel </a:t>
            </a:r>
            <a:r>
              <a:rPr lang="en-US" dirty="0"/>
              <a:t>, </a:t>
            </a:r>
            <a:r>
              <a:rPr lang="en-US" dirty="0" smtClean="0"/>
              <a:t>plumb </a:t>
            </a:r>
            <a:r>
              <a:rPr lang="en-US" dirty="0"/>
              <a:t>bob and </a:t>
            </a:r>
            <a:r>
              <a:rPr lang="en-US" dirty="0" smtClean="0"/>
              <a:t>levelling </a:t>
            </a:r>
            <a:r>
              <a:rPr lang="en-US" dirty="0"/>
              <a:t>t</a:t>
            </a:r>
            <a:r>
              <a:rPr lang="en-US" dirty="0" smtClean="0"/>
              <a:t>ube</a:t>
            </a:r>
            <a:r>
              <a:rPr lang="en-US" dirty="0"/>
              <a:t>.</a:t>
            </a:r>
            <a:endParaRPr lang="en-IN" dirty="0"/>
          </a:p>
          <a:p>
            <a:endParaRPr lang="en-IN" dirty="0"/>
          </a:p>
        </p:txBody>
      </p:sp>
      <p:pic>
        <p:nvPicPr>
          <p:cNvPr id="7" name="Picture 6" descr="C:\Users\varinder sharma\Downloads\18022014136.jpg"/>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628825" y="1605322"/>
            <a:ext cx="5430239" cy="3665418"/>
          </a:xfrm>
          <a:prstGeom prst="rect">
            <a:avLst/>
          </a:prstGeom>
          <a:noFill/>
          <a:ln>
            <a:noFill/>
          </a:ln>
        </p:spPr>
      </p:pic>
    </p:spTree>
    <p:extLst>
      <p:ext uri="{BB962C8B-B14F-4D97-AF65-F5344CB8AC3E}">
        <p14:creationId xmlns="" xmlns:p14="http://schemas.microsoft.com/office/powerpoint/2010/main" val="408414841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TC103457485[[fn=Mesh]]</Template>
  <TotalTime>641</TotalTime>
  <Words>2033</Words>
  <Application>Microsoft Office PowerPoint</Application>
  <PresentationFormat>Custom</PresentationFormat>
  <Paragraphs>374</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Mesh</vt:lpstr>
      <vt:lpstr>Presentation on  Industrial Training at ireo waterfront under s.s. construction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Thank you</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on  Industrial Training at ireo waterfront under s.s. construction</dc:title>
  <dc:creator>varinder sharma</dc:creator>
  <cp:lastModifiedBy>ARORA</cp:lastModifiedBy>
  <cp:revision>89</cp:revision>
  <dcterms:created xsi:type="dcterms:W3CDTF">2014-05-24T09:35:24Z</dcterms:created>
  <dcterms:modified xsi:type="dcterms:W3CDTF">2014-05-28T04:13:31Z</dcterms:modified>
</cp:coreProperties>
</file>