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2" r:id="rId8"/>
    <p:sldId id="264" r:id="rId9"/>
    <p:sldId id="267" r:id="rId10"/>
    <p:sldId id="265" r:id="rId11"/>
    <p:sldId id="266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85" r:id="rId27"/>
    <p:sldId id="286" r:id="rId28"/>
    <p:sldId id="287" r:id="rId29"/>
    <p:sldId id="288" r:id="rId30"/>
    <p:sldId id="289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AFF"/>
    <a:srgbClr val="D1E8FF"/>
    <a:srgbClr val="A3D1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C5211-1E48-4748-BB0A-C50B05A5667A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767DD3-410A-4DF8-91FD-D7D3764997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C5211-1E48-4748-BB0A-C50B05A5667A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767DD3-410A-4DF8-91FD-D7D376499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C5211-1E48-4748-BB0A-C50B05A5667A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767DD3-410A-4DF8-91FD-D7D376499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C5211-1E48-4748-BB0A-C50B05A5667A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767DD3-410A-4DF8-91FD-D7D376499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C5211-1E48-4748-BB0A-C50B05A5667A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767DD3-410A-4DF8-91FD-D7D3764997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C5211-1E48-4748-BB0A-C50B05A5667A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767DD3-410A-4DF8-91FD-D7D376499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C5211-1E48-4748-BB0A-C50B05A5667A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767DD3-410A-4DF8-91FD-D7D376499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C5211-1E48-4748-BB0A-C50B05A5667A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767DD3-410A-4DF8-91FD-D7D376499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C5211-1E48-4748-BB0A-C50B05A5667A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767DD3-410A-4DF8-91FD-D7D3764997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C5211-1E48-4748-BB0A-C50B05A5667A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767DD3-410A-4DF8-91FD-D7D376499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C5211-1E48-4748-BB0A-C50B05A5667A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767DD3-410A-4DF8-91FD-D7D3764997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2">
                <a:shade val="9000"/>
                <a:satMod val="300000"/>
              </a:schemeClr>
              <a:schemeClr val="bg2">
                <a:tint val="90000"/>
                <a:satMod val="225000"/>
              </a:schemeClr>
            </a:duotone>
            <a:lum bright="16000" contrast="20000"/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8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12C5211-1E48-4748-BB0A-C50B05A5667A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3767DD3-410A-4DF8-91FD-D7D3764997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ludhianabuilders.in/images/logo2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00230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Six months industrial training</a:t>
            </a:r>
            <a:b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at </a:t>
            </a:r>
            <a:b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Ireo</a:t>
            </a:r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 Waterfront</a:t>
            </a:r>
            <a:b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Vill</a:t>
            </a: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Datewal</a:t>
            </a: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Ferozepur</a:t>
            </a: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 Road, Ludhiana, Punjab</a:t>
            </a:r>
            <a:endParaRPr lang="en-US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657600"/>
            <a:ext cx="7406640" cy="28956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Name: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Jaskaran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Singh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Class: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B.Tech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(D4 CE)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College Roll No.: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100164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University Roll No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100370101134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5. Placement of column and casting of footing.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Lap of the column according to the drawing was made with footing reinforcement.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Column was held in position and made vertical by using plumb bob.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Concrete was poured in the footing and vibrator was used. This was done until required depth was achieved.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Slope of 1 in 3 was given to the footing by use of straight edge.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Footing was finished by use of trowel.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6. Casting of column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Column starter was made first. It was made to make base for column and to keep the column erect. It was made by placing mortar in a mould made of angles.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courseware\civil\project 8 sem\images\images\WP_20140225_005.jpg"/>
          <p:cNvPicPr/>
          <p:nvPr/>
        </p:nvPicPr>
        <p:blipFill>
          <a:blip r:embed="rId2" cstate="print"/>
          <a:srcRect l="1352" t="11703" r="5343"/>
          <a:stretch>
            <a:fillRect/>
          </a:stretch>
        </p:blipFill>
        <p:spPr bwMode="auto">
          <a:xfrm>
            <a:off x="2133600" y="2743200"/>
            <a:ext cx="5257800" cy="344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Details of columns.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1371600" y="2133600"/>
          <a:ext cx="7404099" cy="4460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033"/>
                <a:gridCol w="2468033"/>
                <a:gridCol w="2468033"/>
              </a:tblGrid>
              <a:tr h="636815">
                <a:tc>
                  <a:txBody>
                    <a:bodyPr/>
                    <a:lstStyle/>
                    <a:p>
                      <a:r>
                        <a:rPr lang="en-US" dirty="0" smtClean="0"/>
                        <a:t>Details</a:t>
                      </a:r>
                      <a:endParaRPr lang="en-US" dirty="0"/>
                    </a:p>
                  </a:txBody>
                  <a:tcPr marL="44607" marR="4460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Columns (C1,</a:t>
                      </a:r>
                      <a:r>
                        <a:rPr lang="en-US" baseline="0" dirty="0" smtClean="0"/>
                        <a:t> C2, C3, C4)</a:t>
                      </a:r>
                      <a:endParaRPr lang="en-US" dirty="0"/>
                    </a:p>
                  </a:txBody>
                  <a:tcPr marL="44607" marR="4460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Columns (C5)</a:t>
                      </a:r>
                      <a:endParaRPr lang="en-US" dirty="0"/>
                    </a:p>
                  </a:txBody>
                  <a:tcPr marL="44607" marR="44607"/>
                </a:tc>
              </a:tr>
              <a:tr h="636815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  <a:endParaRPr lang="en-US" dirty="0"/>
                    </a:p>
                  </a:txBody>
                  <a:tcPr marL="44607" marR="4460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375 mm x 230 mm</a:t>
                      </a:r>
                      <a:endParaRPr lang="en-US" dirty="0"/>
                    </a:p>
                  </a:txBody>
                  <a:tcPr marL="44607" marR="4460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375 mm x 230 mm</a:t>
                      </a:r>
                      <a:endParaRPr lang="en-US" dirty="0"/>
                    </a:p>
                  </a:txBody>
                  <a:tcPr marL="44607" marR="44607"/>
                </a:tc>
              </a:tr>
              <a:tr h="636815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Size and number of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bars</a:t>
                      </a:r>
                      <a:endParaRPr lang="en-US" dirty="0"/>
                    </a:p>
                  </a:txBody>
                  <a:tcPr marL="44607" marR="44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4@8mm and 4@12mm</a:t>
                      </a:r>
                      <a:endParaRPr lang="en-US" dirty="0"/>
                    </a:p>
                  </a:txBody>
                  <a:tcPr marL="44607" marR="44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4@16mm and 4@20mm</a:t>
                      </a:r>
                      <a:endParaRPr lang="en-US" dirty="0"/>
                    </a:p>
                  </a:txBody>
                  <a:tcPr marL="44607" marR="44607"/>
                </a:tc>
              </a:tr>
              <a:tr h="636815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Spacing of ties</a:t>
                      </a:r>
                      <a:endParaRPr lang="en-US" dirty="0"/>
                    </a:p>
                  </a:txBody>
                  <a:tcPr marL="44607" marR="4460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 mm</a:t>
                      </a:r>
                      <a:endParaRPr lang="en-US" dirty="0"/>
                    </a:p>
                  </a:txBody>
                  <a:tcPr marL="44607" marR="4460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 mm</a:t>
                      </a:r>
                      <a:endParaRPr lang="en-US" dirty="0"/>
                    </a:p>
                  </a:txBody>
                  <a:tcPr marL="44607" marR="44607"/>
                </a:tc>
              </a:tr>
              <a:tr h="636815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Clear cover</a:t>
                      </a:r>
                      <a:endParaRPr lang="en-US" dirty="0"/>
                    </a:p>
                  </a:txBody>
                  <a:tcPr marL="44607" marR="4460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 mm</a:t>
                      </a:r>
                      <a:endParaRPr lang="en-US" dirty="0"/>
                    </a:p>
                  </a:txBody>
                  <a:tcPr marL="44607" marR="4460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 mm</a:t>
                      </a:r>
                      <a:endParaRPr lang="en-US" dirty="0"/>
                    </a:p>
                  </a:txBody>
                  <a:tcPr marL="44607" marR="44607"/>
                </a:tc>
              </a:tr>
              <a:tr h="636815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Grade of concrete</a:t>
                      </a:r>
                      <a:endParaRPr lang="en-US" dirty="0"/>
                    </a:p>
                  </a:txBody>
                  <a:tcPr marL="44607" marR="4460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M25</a:t>
                      </a:r>
                      <a:endParaRPr lang="en-US" dirty="0"/>
                    </a:p>
                  </a:txBody>
                  <a:tcPr marL="44607" marR="4460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M25</a:t>
                      </a:r>
                      <a:endParaRPr lang="en-US" dirty="0"/>
                    </a:p>
                  </a:txBody>
                  <a:tcPr marL="44607" marR="44607"/>
                </a:tc>
              </a:tr>
              <a:tr h="636815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Proportion of concrete</a:t>
                      </a:r>
                      <a:endParaRPr lang="en-US" dirty="0"/>
                    </a:p>
                  </a:txBody>
                  <a:tcPr marL="44607" marR="4460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1: 1.5: 3</a:t>
                      </a:r>
                      <a:endParaRPr lang="en-US" dirty="0"/>
                    </a:p>
                  </a:txBody>
                  <a:tcPr marL="44607" marR="4460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1: 1.5: 3</a:t>
                      </a:r>
                      <a:endParaRPr lang="en-US" dirty="0"/>
                    </a:p>
                  </a:txBody>
                  <a:tcPr marL="44607" marR="44607"/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295400" y="1295400"/>
            <a:ext cx="7467600" cy="609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Columns were named as C1 through C5 in the drawing.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7498080" cy="6096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Cover blocks were attached at various points around the column.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Shuttering was erected around the column and made vertical by using plumb bob.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Concrete was poured in the shuttering and vibrator was used.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Shuttering was removed after one or two days.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Curing was done by sprinkling water over the column.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714488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7. Refilling and making base for plinth beam.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38200"/>
            <a:ext cx="7620000" cy="3505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After construction till plinth level, soil was dumped by using JCB excavator.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Marking for the plinth beam is done.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Soil is removed from marking, if required in order to achieve required level.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Channels were put on sides, to keep concrete inside the marked area.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Lean concrete of proportion 1: 4: 8 was used with coarse sand.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D:\courseware\civil\project 8 sem\images\images\WP_20140408_0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038600"/>
            <a:ext cx="4341569" cy="25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498080" cy="76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Details of plinth beam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91440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were basically two types of plinth beam in the drawings. One was P1 and other was P2.</a:t>
            </a: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828798"/>
          <a:ext cx="6629400" cy="4717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</a:tblGrid>
              <a:tr h="371765">
                <a:tc>
                  <a:txBody>
                    <a:bodyPr/>
                    <a:lstStyle/>
                    <a:p>
                      <a:r>
                        <a:rPr lang="en-US" dirty="0" smtClean="0"/>
                        <a:t>Details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Plinth Beam 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Plinth Beam P2</a:t>
                      </a:r>
                      <a:endParaRPr lang="en-US" dirty="0"/>
                    </a:p>
                  </a:txBody>
                  <a:tcPr/>
                </a:tc>
              </a:tr>
              <a:tr h="608934">
                <a:tc>
                  <a:txBody>
                    <a:bodyPr/>
                    <a:lstStyle/>
                    <a:p>
                      <a:r>
                        <a:rPr lang="en-US" dirty="0" smtClean="0"/>
                        <a:t>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230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230 mm</a:t>
                      </a:r>
                      <a:endParaRPr lang="en-US" dirty="0"/>
                    </a:p>
                  </a:txBody>
                  <a:tcPr/>
                </a:tc>
              </a:tr>
              <a:tr h="608934">
                <a:tc>
                  <a:txBody>
                    <a:bodyPr/>
                    <a:lstStyle/>
                    <a:p>
                      <a:r>
                        <a:rPr lang="en-US" dirty="0" smtClean="0"/>
                        <a:t>Depth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150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 mm</a:t>
                      </a:r>
                      <a:endParaRPr lang="en-US" dirty="0"/>
                    </a:p>
                  </a:txBody>
                  <a:tcPr/>
                </a:tc>
              </a:tr>
              <a:tr h="608934">
                <a:tc>
                  <a:txBody>
                    <a:bodyPr/>
                    <a:lstStyle/>
                    <a:p>
                      <a:r>
                        <a:rPr lang="en-US" dirty="0" smtClean="0"/>
                        <a:t>Top Reinforcement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2@10 mm each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2@16 mm each</a:t>
                      </a:r>
                      <a:endParaRPr lang="en-US" dirty="0"/>
                    </a:p>
                  </a:txBody>
                  <a:tcPr/>
                </a:tc>
              </a:tr>
              <a:tr h="650589">
                <a:tc>
                  <a:txBody>
                    <a:bodyPr/>
                    <a:lstStyle/>
                    <a:p>
                      <a:r>
                        <a:rPr lang="en-US" dirty="0" smtClean="0"/>
                        <a:t>Bottom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Reinforcement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2@10 mm each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2@16 mm each and 1@12 mm</a:t>
                      </a:r>
                    </a:p>
                  </a:txBody>
                  <a:tcPr/>
                </a:tc>
              </a:tr>
              <a:tr h="6505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Size of stirrups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legged 8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legged 10 mm</a:t>
                      </a:r>
                      <a:endParaRPr lang="en-US" dirty="0"/>
                    </a:p>
                  </a:txBody>
                  <a:tcPr/>
                </a:tc>
              </a:tr>
              <a:tr h="608934">
                <a:tc>
                  <a:txBody>
                    <a:bodyPr/>
                    <a:lstStyle/>
                    <a:p>
                      <a:r>
                        <a:rPr lang="en-US" dirty="0" smtClean="0"/>
                        <a:t>Spacing of stirrups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150 mm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 mm </a:t>
                      </a:r>
                      <a:endParaRPr lang="en-US" dirty="0"/>
                    </a:p>
                  </a:txBody>
                  <a:tcPr/>
                </a:tc>
              </a:tr>
              <a:tr h="608934">
                <a:tc>
                  <a:txBody>
                    <a:bodyPr/>
                    <a:lstStyle/>
                    <a:p>
                      <a:r>
                        <a:rPr lang="en-US" dirty="0" smtClean="0"/>
                        <a:t>Clear</a:t>
                      </a:r>
                      <a:r>
                        <a:rPr lang="en-US" baseline="0" dirty="0" smtClean="0"/>
                        <a:t> cover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 mm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8. Casting Plinth beam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403592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Cover blocks were put on the beam at bottom and on both sides of the beam.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Plates were put on the sides of the beam.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were held in place by using welds.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Concrete was poured and compacted using vibrator.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Due to large depth of beam, there is no need to provide D.P.C.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49808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9. Earthquake reinforcement.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12 mm steel bar was embedded in the plinth beam, to provide earthquake reinforcement to the walls. This steel would be embedded in the walls.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courseware\civil\project 8 sem\images\images\WP_20140408_0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438400"/>
            <a:ext cx="317194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498080" cy="9445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10. Construction of walls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Walls were constructed on the plinth beams according to the requirement.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Walls were one brick thick walls.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Bricks were laid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bond.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Mortar made with coarse sand, with proportion 1: 4 was used.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embed the earthquake reinforcement in the wall, a small pocket is made with bricks around the bar and mortar is filled in it.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0600" y="0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Image showing construction of walls.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D:\courseware\civil\project 8 sem\images\images\WP_20140225_019.jpg"/>
          <p:cNvPicPr>
            <a:picLocks noGrp="1"/>
          </p:cNvPicPr>
          <p:nvPr>
            <p:ph idx="4294967295"/>
          </p:nvPr>
        </p:nvPicPr>
        <p:blipFill>
          <a:blip r:embed="rId2" cstate="print"/>
          <a:srcRect r="28155" b="1667"/>
          <a:stretch>
            <a:fillRect/>
          </a:stretch>
        </p:blipFill>
        <p:spPr bwMode="auto">
          <a:xfrm>
            <a:off x="1143000" y="1905000"/>
            <a:ext cx="3810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courseware\civil\project 8 sem\images\images\WP_20140408_0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371600"/>
            <a:ext cx="347753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Company Profile 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924800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Ludhiana Builders founded in 1991 by Mr.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Inderjit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Singh &amp; Mr.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Jaswinder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Pal Singh.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Mr.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Mahaveer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Singh, retired chief engineer is head of technical team of the company.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Mr.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Jaswinder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Singh now looks after the work.</a:t>
            </a: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Ongoing projects: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Construction of Villas and roads at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Ireo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Waterfront.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Construction of Villas and roads at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Rajgarh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Estates.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Construction of SCO’s, parks and roads at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Vipul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World.</a:t>
            </a:r>
          </a:p>
          <a:p>
            <a:pPr lv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://ludhianabuilders.in/images/logo2.png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943600" y="685800"/>
            <a:ext cx="1709780" cy="102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498080" cy="7318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11. Erecting columns and soil compaction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990600"/>
            <a:ext cx="7708392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Columns were continued to be constructed, from the plinth level, in similar way as it was done before.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Compaction was done by flooding the area to be compacted with water.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Level of compaction was checked by inserting a stick in the soil. If the stick doesn’t penetrate, compaction is done.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courseware\civil\project 8 sem\images\images\before mid term\WP_20140408_0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581400"/>
            <a:ext cx="449363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498080" cy="8683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12. Scaffolding and shuttering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4876800" cy="4572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Scaffolding was done with steel pipes.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Following things were required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Pipes of different sizes.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Plate Jack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 jack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Plates of different sizes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Pipes were erected and bracing was done.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 jack were put at the end and channels were put in them.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Plates were put on these channels.</a:t>
            </a:r>
          </a:p>
        </p:txBody>
      </p:sp>
      <p:pic>
        <p:nvPicPr>
          <p:cNvPr id="4" name="Content Placeholder 3" descr="D:\courseware\civil\project 8 sem\images\images\IMG_20140415_122320.jpg"/>
          <p:cNvPicPr>
            <a:picLocks/>
          </p:cNvPicPr>
          <p:nvPr/>
        </p:nvPicPr>
        <p:blipFill>
          <a:blip r:embed="rId2" cstate="print"/>
          <a:srcRect t="7391"/>
          <a:stretch>
            <a:fillRect/>
          </a:stretch>
        </p:blipFill>
        <p:spPr bwMode="auto">
          <a:xfrm>
            <a:off x="5486400" y="1752600"/>
            <a:ext cx="3429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98080" cy="914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Reinforcement details of slab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were two portions of slab marked as S1 and S2 in the drawing. There details are as follows.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7800" y="1981200"/>
          <a:ext cx="71628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600"/>
                <a:gridCol w="2387600"/>
                <a:gridCol w="23876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Details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Slab 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Slab</a:t>
                      </a:r>
                      <a:r>
                        <a:rPr lang="en-US" baseline="0" dirty="0" smtClean="0"/>
                        <a:t> S2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Depth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 mm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Diameter of steel</a:t>
                      </a:r>
                      <a:r>
                        <a:rPr lang="en-US" baseline="0" dirty="0" smtClean="0"/>
                        <a:t> used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mm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Spacing of steel bars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 mm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Diameter of distribution bars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mm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Spacing of</a:t>
                      </a:r>
                      <a:r>
                        <a:rPr lang="en-US" baseline="0" dirty="0" smtClean="0"/>
                        <a:t> distribution bars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 mm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Grade of concrete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M25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Proportion of concrete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1: 1.5:3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1: 1.5:3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49808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13. Binding steel for the slab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38200"/>
            <a:ext cx="7620000" cy="2971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Main steel bars are placed first.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Distribution bars are placed above the main steel bars and tied to it.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Spacing is marked on the main steel bars, distribution bars are tied accordingly.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Cover blocks are tied to the grid after everything is complete.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courseware\civil\project 8 sem\images\images\before mid term\WP_20140408_0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58140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498080" cy="8683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14. Electrical fittings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Electrical fittings, which include fan box, pipes to carry wires, were embedded in the slab.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Pipes were put in place and were tied to the reinforcement.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courseware\civil\project 8 sem\images\images\IMG_20140415_1208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971800"/>
            <a:ext cx="5410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498080" cy="838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15. Laying pipe.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3581400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transfer the concrete to the slab, concrete pump was used.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Pipe line from the pump to the slab was laid.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Pipe line was either supported by stands or was laid on the ground.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courseware\civil\project 8 sem\images\images\WP_20140420_038.jpg"/>
          <p:cNvPicPr/>
          <p:nvPr/>
        </p:nvPicPr>
        <p:blipFill>
          <a:blip r:embed="rId2" cstate="print"/>
          <a:srcRect r="1950" b="20023"/>
          <a:stretch>
            <a:fillRect/>
          </a:stretch>
        </p:blipFill>
        <p:spPr bwMode="auto">
          <a:xfrm>
            <a:off x="5029200" y="1066800"/>
            <a:ext cx="3741168" cy="476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16. Casting of slab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95400"/>
            <a:ext cx="7315200" cy="495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Concrete was prepared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gamzen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Prepared concrete was transferred directly to the pump, from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gamzen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Concrete was pumped by concrete pump to concrete slab.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Concrete was poured on the slab and was spread evenly by the workers.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Concrete was compacted by using vibrator.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Depth of slab was checked. If required depth was not achieved, concrete was redistributed, until the required depth was achieved.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445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Concrete being poured by pump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D:\courseware\civil\project 8 sem\images\images\WP_20140420_00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28800"/>
            <a:ext cx="6477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49808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17. Curing of slab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9060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Concrete allowed to set overnight.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Curing was done next day by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ponding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method.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Water was allowed to stand on the slab for curing.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courseware\civil\project 8 sem\images\images\WP_20140512_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590800"/>
            <a:ext cx="5937993" cy="374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en-US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Deshuttering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After 15 days of curing, concrete has gained considerable strength.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Deshuttering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the slab was carried out after 15 days.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Scaffolding was removed first and kept aside.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Plates get stuck to the slab due to bonding action of concrete.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 standing at safe place, a person starts to remove plates one by one.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Project Overview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Project area: 500 acres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Client: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Ireo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Name of contractor: Mr.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Jaswinder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Singh (Ludhiana builders)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Executive Engineer: Mr.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Amanjot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Singh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Sub Divisional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Officer: Mr.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Rajinder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Singh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19. Partition walls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After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deshuttering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was complete, partition walls were constructed next.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Partition wall were half brick thick.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Mortar of proportion 1: 4 was used.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Lintels were placed above doors and windows.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Lintels were precast at the ground and were placed on the wall. Bricks were laid along and above the lintel as usual.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 the end of the wall, if the bricks won’t fit, brick bats were used.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Partition wall with lintel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D:\courseware\civil\project 8 sem\images\images\WP_20140515_005.jpg"/>
          <p:cNvPicPr>
            <a:picLocks noGrp="1"/>
          </p:cNvPicPr>
          <p:nvPr>
            <p:ph idx="1"/>
          </p:nvPr>
        </p:nvPicPr>
        <p:blipFill>
          <a:blip r:embed="rId2" cstate="print"/>
          <a:srcRect l="10423"/>
          <a:stretch>
            <a:fillRect/>
          </a:stretch>
        </p:blipFill>
        <p:spPr bwMode="auto">
          <a:xfrm>
            <a:off x="1752600" y="1752600"/>
            <a:ext cx="6551424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Facilities required for project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7640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JCB Excavator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Tilted Drum Mixer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Mini Batch Mixing Plants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Gamzen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Concrete Pump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Vibrators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Tipper truck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Masonry tools and General tools as per the requirements of the project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Introduction to L type villa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Cost of one villa: 3 to 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crore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Area of one villa: 22m x 9.5m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Concrete used: M25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Minimum strength of steel used: 500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MPa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Building state: Single storey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Starting date of building work: 15th December 2013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Completion date: 10th January 2015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Columns in each house: 5 columns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Thickness of brick walls: 4 inch and 9 inch thick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1. Marking and Excavation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4572000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Coordinate grid was made by surveying team.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act as a reference points for boundary of house.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Boundary line was marked by threading these grids and transferring the line to the ground by use of plumb bob.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Excavation was done in excess of 0.5 m from this boundary using JCB excavators till required depth.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:\Users\union\Documents\Desktop\WP_20140225_0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4478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2. Marking of footing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Boundary line was marked first, by using plumb bob, on the excavated ground.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All lines on the ground were marked in lime.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 finding the distance of the edges and corners of the footing, from the drawing, boundary for the base of footing was marked by threading and using plumb line.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3. Making base for footing.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4419600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Water was sprinkled on the footing and soil compacted by using hand compactor.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Lean concrete was poured on this and was compacted by using hand compactor.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Lean concrete was of proportion 1: 4: 8.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Coarse sand and aggregates retained on 20 mm sieve was used.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courseware\civil\project 8 sem\images\images\WP_20140218_011.jpg"/>
          <p:cNvPicPr/>
          <p:nvPr/>
        </p:nvPicPr>
        <p:blipFill>
          <a:blip r:embed="rId2" cstate="print"/>
          <a:srcRect l="17929" t="16725" r="16646" b="18388"/>
          <a:stretch>
            <a:fillRect/>
          </a:stretch>
        </p:blipFill>
        <p:spPr bwMode="auto">
          <a:xfrm>
            <a:off x="5486400" y="1828800"/>
            <a:ext cx="3429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4. Details of footing.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143000" y="1295400"/>
          <a:ext cx="7497762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362200"/>
                <a:gridCol w="2392362"/>
              </a:tblGrid>
              <a:tr h="647700">
                <a:tc>
                  <a:txBody>
                    <a:bodyPr/>
                    <a:lstStyle/>
                    <a:p>
                      <a:r>
                        <a:rPr lang="en-US" dirty="0" smtClean="0"/>
                        <a:t>Details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Footing</a:t>
                      </a:r>
                      <a:r>
                        <a:rPr lang="en-US" baseline="0" dirty="0" smtClean="0"/>
                        <a:t> F1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Footing F2</a:t>
                      </a:r>
                      <a:endParaRPr lang="en-US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Size near base of footing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1500 mm x 1500 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1800 mm x 1800 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Size near column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750 mm x 750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 mm x 900 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Thickness near base of footing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 mm</a:t>
                      </a:r>
                      <a:endParaRPr lang="en-US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Thickness near column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450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450 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Size of steel used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mm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mm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Spacing in steel bars length wise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 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150 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Spacing in steel bars width wise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 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150 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1150</TotalTime>
  <Words>1632</Words>
  <Application>Microsoft Office PowerPoint</Application>
  <PresentationFormat>On-screen Show (4:3)</PresentationFormat>
  <Paragraphs>229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Solstice</vt:lpstr>
      <vt:lpstr>Six months industrial training at  Ireo Waterfront Vill. Datewal, Ferozepur Road, Ludhiana, Punjab</vt:lpstr>
      <vt:lpstr>Company Profile </vt:lpstr>
      <vt:lpstr>Project Overview</vt:lpstr>
      <vt:lpstr>Facilities required for project</vt:lpstr>
      <vt:lpstr>Introduction to L type villa</vt:lpstr>
      <vt:lpstr>1. Marking and Excavation</vt:lpstr>
      <vt:lpstr>2. Marking of footing</vt:lpstr>
      <vt:lpstr>3. Making base for footing.</vt:lpstr>
      <vt:lpstr>4. Details of footing.</vt:lpstr>
      <vt:lpstr>5. Placement of column and casting of footing.</vt:lpstr>
      <vt:lpstr>6. Casting of column</vt:lpstr>
      <vt:lpstr>Details of columns.</vt:lpstr>
      <vt:lpstr>Slide 13</vt:lpstr>
      <vt:lpstr>7. Refilling and making base for plinth beam.</vt:lpstr>
      <vt:lpstr>Details of plinth beam</vt:lpstr>
      <vt:lpstr>8. Casting Plinth beam</vt:lpstr>
      <vt:lpstr>9. Earthquake reinforcement.</vt:lpstr>
      <vt:lpstr>10. Construction of walls</vt:lpstr>
      <vt:lpstr>Image showing construction of walls.</vt:lpstr>
      <vt:lpstr>11. Erecting columns and soil compaction</vt:lpstr>
      <vt:lpstr>12. Scaffolding and shuttering</vt:lpstr>
      <vt:lpstr>Reinforcement details of slab</vt:lpstr>
      <vt:lpstr>13. Binding steel for the slab</vt:lpstr>
      <vt:lpstr>14. Electrical fittings</vt:lpstr>
      <vt:lpstr>15. Laying pipe.</vt:lpstr>
      <vt:lpstr>16. Casting of slab</vt:lpstr>
      <vt:lpstr>Concrete being poured by pump</vt:lpstr>
      <vt:lpstr>17. Curing of slab</vt:lpstr>
      <vt:lpstr>18. Deshuttering</vt:lpstr>
      <vt:lpstr>19. Partition walls</vt:lpstr>
      <vt:lpstr>Partition wall with lintel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union</dc:creator>
  <cp:lastModifiedBy>union</cp:lastModifiedBy>
  <cp:revision>101</cp:revision>
  <dcterms:created xsi:type="dcterms:W3CDTF">2014-05-25T10:23:04Z</dcterms:created>
  <dcterms:modified xsi:type="dcterms:W3CDTF">2014-05-27T11:41:31Z</dcterms:modified>
</cp:coreProperties>
</file>