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E12B01-870B-4339-8443-0823235AC869}" type="datetimeFigureOut">
              <a:rPr lang="en-US" smtClean="0"/>
              <a:t>9/5/2012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03C625-DB76-4454-A4AC-8DBCC2307A4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03C625-DB76-4454-A4AC-8DBCC2307A44}" type="slidenum">
              <a:rPr lang="en-US" smtClean="0"/>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D8DA7A9-A419-4F2B-B8E9-B2B0C6ED147D}" type="datetime1">
              <a:rPr lang="en-US" smtClean="0"/>
              <a:t>9/5/2012</a:t>
            </a:fld>
            <a:endParaRPr lang="en-US"/>
          </a:p>
        </p:txBody>
      </p:sp>
      <p:sp>
        <p:nvSpPr>
          <p:cNvPr id="19" name="Footer Placeholder 18"/>
          <p:cNvSpPr>
            <a:spLocks noGrp="1"/>
          </p:cNvSpPr>
          <p:nvPr>
            <p:ph type="ftr" sz="quarter" idx="11"/>
          </p:nvPr>
        </p:nvSpPr>
        <p:spPr/>
        <p:txBody>
          <a:bodyPr/>
          <a:lstStyle/>
          <a:p>
            <a:r>
              <a:rPr lang="en-US" smtClean="0"/>
              <a:t>Introduction</a:t>
            </a:r>
            <a:endParaRPr lang="en-US"/>
          </a:p>
        </p:txBody>
      </p:sp>
      <p:sp>
        <p:nvSpPr>
          <p:cNvPr id="27" name="Slide Number Placeholder 26"/>
          <p:cNvSpPr>
            <a:spLocks noGrp="1"/>
          </p:cNvSpPr>
          <p:nvPr>
            <p:ph type="sldNum" sz="quarter" idx="12"/>
          </p:nvPr>
        </p:nvSpPr>
        <p:spPr/>
        <p:txBody>
          <a:bodyPr/>
          <a:lstStyle/>
          <a:p>
            <a:fld id="{D7491B4C-4749-4C39-82C9-1D73DEAEC24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97DEE9-1A7C-4160-A17C-8C505491FFD5}" type="datetime1">
              <a:rPr lang="en-US" smtClean="0"/>
              <a:t>9/5/2012</a:t>
            </a:fld>
            <a:endParaRPr lang="en-US"/>
          </a:p>
        </p:txBody>
      </p:sp>
      <p:sp>
        <p:nvSpPr>
          <p:cNvPr id="5" name="Footer Placeholder 4"/>
          <p:cNvSpPr>
            <a:spLocks noGrp="1"/>
          </p:cNvSpPr>
          <p:nvPr>
            <p:ph type="ftr" sz="quarter" idx="11"/>
          </p:nvPr>
        </p:nvSpPr>
        <p:spPr/>
        <p:txBody>
          <a:bodyPr/>
          <a:lstStyle/>
          <a:p>
            <a:r>
              <a:rPr lang="en-US" smtClean="0"/>
              <a:t>Introduction</a:t>
            </a:r>
            <a:endParaRPr lang="en-US"/>
          </a:p>
        </p:txBody>
      </p:sp>
      <p:sp>
        <p:nvSpPr>
          <p:cNvPr id="6" name="Slide Number Placeholder 5"/>
          <p:cNvSpPr>
            <a:spLocks noGrp="1"/>
          </p:cNvSpPr>
          <p:nvPr>
            <p:ph type="sldNum" sz="quarter" idx="12"/>
          </p:nvPr>
        </p:nvSpPr>
        <p:spPr/>
        <p:txBody>
          <a:bodyPr/>
          <a:lstStyle/>
          <a:p>
            <a:fld id="{D7491B4C-4749-4C39-82C9-1D73DEAEC2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6E6D25-962E-4F77-B12E-27E5B00AE879}" type="datetime1">
              <a:rPr lang="en-US" smtClean="0"/>
              <a:t>9/5/2012</a:t>
            </a:fld>
            <a:endParaRPr lang="en-US"/>
          </a:p>
        </p:txBody>
      </p:sp>
      <p:sp>
        <p:nvSpPr>
          <p:cNvPr id="5" name="Footer Placeholder 4"/>
          <p:cNvSpPr>
            <a:spLocks noGrp="1"/>
          </p:cNvSpPr>
          <p:nvPr>
            <p:ph type="ftr" sz="quarter" idx="11"/>
          </p:nvPr>
        </p:nvSpPr>
        <p:spPr/>
        <p:txBody>
          <a:bodyPr/>
          <a:lstStyle/>
          <a:p>
            <a:r>
              <a:rPr lang="en-US" smtClean="0"/>
              <a:t>Introduction</a:t>
            </a:r>
            <a:endParaRPr lang="en-US"/>
          </a:p>
        </p:txBody>
      </p:sp>
      <p:sp>
        <p:nvSpPr>
          <p:cNvPr id="6" name="Slide Number Placeholder 5"/>
          <p:cNvSpPr>
            <a:spLocks noGrp="1"/>
          </p:cNvSpPr>
          <p:nvPr>
            <p:ph type="sldNum" sz="quarter" idx="12"/>
          </p:nvPr>
        </p:nvSpPr>
        <p:spPr/>
        <p:txBody>
          <a:bodyPr/>
          <a:lstStyle/>
          <a:p>
            <a:fld id="{D7491B4C-4749-4C39-82C9-1D73DEAEC2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C13377-1FB2-463B-9FE4-4019369E06AE}" type="datetime1">
              <a:rPr lang="en-US" smtClean="0"/>
              <a:t>9/5/2012</a:t>
            </a:fld>
            <a:endParaRPr lang="en-US"/>
          </a:p>
        </p:txBody>
      </p:sp>
      <p:sp>
        <p:nvSpPr>
          <p:cNvPr id="5" name="Footer Placeholder 4"/>
          <p:cNvSpPr>
            <a:spLocks noGrp="1"/>
          </p:cNvSpPr>
          <p:nvPr>
            <p:ph type="ftr" sz="quarter" idx="11"/>
          </p:nvPr>
        </p:nvSpPr>
        <p:spPr/>
        <p:txBody>
          <a:bodyPr/>
          <a:lstStyle/>
          <a:p>
            <a:r>
              <a:rPr lang="en-US" smtClean="0"/>
              <a:t>Introduction</a:t>
            </a:r>
            <a:endParaRPr lang="en-US"/>
          </a:p>
        </p:txBody>
      </p:sp>
      <p:sp>
        <p:nvSpPr>
          <p:cNvPr id="6" name="Slide Number Placeholder 5"/>
          <p:cNvSpPr>
            <a:spLocks noGrp="1"/>
          </p:cNvSpPr>
          <p:nvPr>
            <p:ph type="sldNum" sz="quarter" idx="12"/>
          </p:nvPr>
        </p:nvSpPr>
        <p:spPr/>
        <p:txBody>
          <a:bodyPr/>
          <a:lstStyle/>
          <a:p>
            <a:fld id="{D7491B4C-4749-4C39-82C9-1D73DEAEC2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91E6F5D-BF36-4D75-8C4E-06C42C1C8CA9}" type="datetime1">
              <a:rPr lang="en-US" smtClean="0"/>
              <a:t>9/5/2012</a:t>
            </a:fld>
            <a:endParaRPr lang="en-US"/>
          </a:p>
        </p:txBody>
      </p:sp>
      <p:sp>
        <p:nvSpPr>
          <p:cNvPr id="5" name="Footer Placeholder 4"/>
          <p:cNvSpPr>
            <a:spLocks noGrp="1"/>
          </p:cNvSpPr>
          <p:nvPr>
            <p:ph type="ftr" sz="quarter" idx="11"/>
          </p:nvPr>
        </p:nvSpPr>
        <p:spPr/>
        <p:txBody>
          <a:bodyPr/>
          <a:lstStyle/>
          <a:p>
            <a:r>
              <a:rPr lang="en-US" smtClean="0"/>
              <a:t>Introduction</a:t>
            </a:r>
            <a:endParaRPr lang="en-US"/>
          </a:p>
        </p:txBody>
      </p:sp>
      <p:sp>
        <p:nvSpPr>
          <p:cNvPr id="6" name="Slide Number Placeholder 5"/>
          <p:cNvSpPr>
            <a:spLocks noGrp="1"/>
          </p:cNvSpPr>
          <p:nvPr>
            <p:ph type="sldNum" sz="quarter" idx="12"/>
          </p:nvPr>
        </p:nvSpPr>
        <p:spPr/>
        <p:txBody>
          <a:bodyPr/>
          <a:lstStyle/>
          <a:p>
            <a:fld id="{D7491B4C-4749-4C39-82C9-1D73DEAEC24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20EFCF5-8D68-4DA0-8C45-0D728136F1F0}" type="datetime1">
              <a:rPr lang="en-US" smtClean="0"/>
              <a:t>9/5/2012</a:t>
            </a:fld>
            <a:endParaRPr lang="en-US"/>
          </a:p>
        </p:txBody>
      </p:sp>
      <p:sp>
        <p:nvSpPr>
          <p:cNvPr id="6" name="Footer Placeholder 5"/>
          <p:cNvSpPr>
            <a:spLocks noGrp="1"/>
          </p:cNvSpPr>
          <p:nvPr>
            <p:ph type="ftr" sz="quarter" idx="11"/>
          </p:nvPr>
        </p:nvSpPr>
        <p:spPr/>
        <p:txBody>
          <a:bodyPr/>
          <a:lstStyle/>
          <a:p>
            <a:r>
              <a:rPr lang="en-US" smtClean="0"/>
              <a:t>Introduction</a:t>
            </a:r>
            <a:endParaRPr lang="en-US"/>
          </a:p>
        </p:txBody>
      </p:sp>
      <p:sp>
        <p:nvSpPr>
          <p:cNvPr id="7" name="Slide Number Placeholder 6"/>
          <p:cNvSpPr>
            <a:spLocks noGrp="1"/>
          </p:cNvSpPr>
          <p:nvPr>
            <p:ph type="sldNum" sz="quarter" idx="12"/>
          </p:nvPr>
        </p:nvSpPr>
        <p:spPr/>
        <p:txBody>
          <a:bodyPr/>
          <a:lstStyle/>
          <a:p>
            <a:fld id="{D7491B4C-4749-4C39-82C9-1D73DEAEC2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81DD11C-9D94-4F35-A22F-8C5B806826C7}" type="datetime1">
              <a:rPr lang="en-US" smtClean="0"/>
              <a:t>9/5/2012</a:t>
            </a:fld>
            <a:endParaRPr lang="en-US"/>
          </a:p>
        </p:txBody>
      </p:sp>
      <p:sp>
        <p:nvSpPr>
          <p:cNvPr id="8" name="Footer Placeholder 7"/>
          <p:cNvSpPr>
            <a:spLocks noGrp="1"/>
          </p:cNvSpPr>
          <p:nvPr>
            <p:ph type="ftr" sz="quarter" idx="11"/>
          </p:nvPr>
        </p:nvSpPr>
        <p:spPr/>
        <p:txBody>
          <a:bodyPr/>
          <a:lstStyle/>
          <a:p>
            <a:r>
              <a:rPr lang="en-US" smtClean="0"/>
              <a:t>Introduction</a:t>
            </a:r>
            <a:endParaRPr lang="en-US"/>
          </a:p>
        </p:txBody>
      </p:sp>
      <p:sp>
        <p:nvSpPr>
          <p:cNvPr id="9" name="Slide Number Placeholder 8"/>
          <p:cNvSpPr>
            <a:spLocks noGrp="1"/>
          </p:cNvSpPr>
          <p:nvPr>
            <p:ph type="sldNum" sz="quarter" idx="12"/>
          </p:nvPr>
        </p:nvSpPr>
        <p:spPr/>
        <p:txBody>
          <a:bodyPr/>
          <a:lstStyle/>
          <a:p>
            <a:fld id="{D7491B4C-4749-4C39-82C9-1D73DEAEC2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98AA397-36EB-464B-9B78-CE348B47D1AC}" type="datetime1">
              <a:rPr lang="en-US" smtClean="0"/>
              <a:t>9/5/2012</a:t>
            </a:fld>
            <a:endParaRPr lang="en-US"/>
          </a:p>
        </p:txBody>
      </p:sp>
      <p:sp>
        <p:nvSpPr>
          <p:cNvPr id="4" name="Footer Placeholder 3"/>
          <p:cNvSpPr>
            <a:spLocks noGrp="1"/>
          </p:cNvSpPr>
          <p:nvPr>
            <p:ph type="ftr" sz="quarter" idx="11"/>
          </p:nvPr>
        </p:nvSpPr>
        <p:spPr/>
        <p:txBody>
          <a:bodyPr/>
          <a:lstStyle/>
          <a:p>
            <a:r>
              <a:rPr lang="en-US" smtClean="0"/>
              <a:t>Introduction</a:t>
            </a:r>
            <a:endParaRPr lang="en-US"/>
          </a:p>
        </p:txBody>
      </p:sp>
      <p:sp>
        <p:nvSpPr>
          <p:cNvPr id="5" name="Slide Number Placeholder 4"/>
          <p:cNvSpPr>
            <a:spLocks noGrp="1"/>
          </p:cNvSpPr>
          <p:nvPr>
            <p:ph type="sldNum" sz="quarter" idx="12"/>
          </p:nvPr>
        </p:nvSpPr>
        <p:spPr/>
        <p:txBody>
          <a:bodyPr/>
          <a:lstStyle/>
          <a:p>
            <a:fld id="{D7491B4C-4749-4C39-82C9-1D73DEAEC2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F8446A-45CD-4EB8-B6A2-C2DD486005A8}" type="datetime1">
              <a:rPr lang="en-US" smtClean="0"/>
              <a:t>9/5/2012</a:t>
            </a:fld>
            <a:endParaRPr lang="en-US"/>
          </a:p>
        </p:txBody>
      </p:sp>
      <p:sp>
        <p:nvSpPr>
          <p:cNvPr id="3" name="Footer Placeholder 2"/>
          <p:cNvSpPr>
            <a:spLocks noGrp="1"/>
          </p:cNvSpPr>
          <p:nvPr>
            <p:ph type="ftr" sz="quarter" idx="11"/>
          </p:nvPr>
        </p:nvSpPr>
        <p:spPr/>
        <p:txBody>
          <a:bodyPr/>
          <a:lstStyle/>
          <a:p>
            <a:r>
              <a:rPr lang="en-US" smtClean="0"/>
              <a:t>Introduction</a:t>
            </a:r>
            <a:endParaRPr lang="en-US"/>
          </a:p>
        </p:txBody>
      </p:sp>
      <p:sp>
        <p:nvSpPr>
          <p:cNvPr id="4" name="Slide Number Placeholder 3"/>
          <p:cNvSpPr>
            <a:spLocks noGrp="1"/>
          </p:cNvSpPr>
          <p:nvPr>
            <p:ph type="sldNum" sz="quarter" idx="12"/>
          </p:nvPr>
        </p:nvSpPr>
        <p:spPr/>
        <p:txBody>
          <a:bodyPr/>
          <a:lstStyle/>
          <a:p>
            <a:fld id="{D7491B4C-4749-4C39-82C9-1D73DEAEC24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ECCAFF-BD89-46D0-8BBA-307BB3185EC1}" type="datetime1">
              <a:rPr lang="en-US" smtClean="0"/>
              <a:t>9/5/2012</a:t>
            </a:fld>
            <a:endParaRPr lang="en-US"/>
          </a:p>
        </p:txBody>
      </p:sp>
      <p:sp>
        <p:nvSpPr>
          <p:cNvPr id="6" name="Footer Placeholder 5"/>
          <p:cNvSpPr>
            <a:spLocks noGrp="1"/>
          </p:cNvSpPr>
          <p:nvPr>
            <p:ph type="ftr" sz="quarter" idx="11"/>
          </p:nvPr>
        </p:nvSpPr>
        <p:spPr/>
        <p:txBody>
          <a:bodyPr/>
          <a:lstStyle/>
          <a:p>
            <a:r>
              <a:rPr lang="en-US" smtClean="0"/>
              <a:t>Introduction</a:t>
            </a:r>
            <a:endParaRPr lang="en-US"/>
          </a:p>
        </p:txBody>
      </p:sp>
      <p:sp>
        <p:nvSpPr>
          <p:cNvPr id="7" name="Slide Number Placeholder 6"/>
          <p:cNvSpPr>
            <a:spLocks noGrp="1"/>
          </p:cNvSpPr>
          <p:nvPr>
            <p:ph type="sldNum" sz="quarter" idx="12"/>
          </p:nvPr>
        </p:nvSpPr>
        <p:spPr/>
        <p:txBody>
          <a:bodyPr/>
          <a:lstStyle/>
          <a:p>
            <a:fld id="{D7491B4C-4749-4C39-82C9-1D73DEAEC2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D8182CE-21B2-4AFD-9490-1E59D64C6C1D}" type="datetime1">
              <a:rPr lang="en-US" smtClean="0"/>
              <a:t>9/5/2012</a:t>
            </a:fld>
            <a:endParaRPr lang="en-US"/>
          </a:p>
        </p:txBody>
      </p:sp>
      <p:sp>
        <p:nvSpPr>
          <p:cNvPr id="6" name="Footer Placeholder 5"/>
          <p:cNvSpPr>
            <a:spLocks noGrp="1"/>
          </p:cNvSpPr>
          <p:nvPr>
            <p:ph type="ftr" sz="quarter" idx="11"/>
          </p:nvPr>
        </p:nvSpPr>
        <p:spPr/>
        <p:txBody>
          <a:bodyPr/>
          <a:lstStyle/>
          <a:p>
            <a:r>
              <a:rPr lang="en-US" smtClean="0"/>
              <a:t>Introduction</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7491B4C-4749-4C39-82C9-1D73DEAEC245}"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C6B3BF1-1575-4693-B2D9-E9E00C492A85}" type="datetime1">
              <a:rPr lang="en-US" smtClean="0"/>
              <a:t>9/5/2012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Introduction</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7491B4C-4749-4C39-82C9-1D73DEAEC245}"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1600199"/>
          </a:xfrm>
        </p:spPr>
        <p:txBody>
          <a:bodyPr>
            <a:normAutofit/>
          </a:bodyPr>
          <a:lstStyle/>
          <a:p>
            <a:r>
              <a:rPr lang="en-US" sz="4000" i="1" dirty="0" smtClean="0">
                <a:latin typeface="Arial" pitchFamily="34" charset="0"/>
                <a:cs typeface="Arial" pitchFamily="34" charset="0"/>
              </a:rPr>
              <a:t>FINITE DIFFERENCE METHOD</a:t>
            </a:r>
            <a:endParaRPr lang="en-US" sz="4000" i="1" dirty="0">
              <a:latin typeface="Arial" pitchFamily="34" charset="0"/>
              <a:cs typeface="Arial" pitchFamily="34" charset="0"/>
            </a:endParaRPr>
          </a:p>
        </p:txBody>
      </p:sp>
      <p:sp>
        <p:nvSpPr>
          <p:cNvPr id="3" name="Subtitle 2"/>
          <p:cNvSpPr>
            <a:spLocks noGrp="1"/>
          </p:cNvSpPr>
          <p:nvPr>
            <p:ph type="subTitle" idx="1"/>
          </p:nvPr>
        </p:nvSpPr>
        <p:spPr>
          <a:xfrm>
            <a:off x="1371600" y="4648200"/>
            <a:ext cx="6400800" cy="1600200"/>
          </a:xfrm>
        </p:spPr>
        <p:txBody>
          <a:bodyPr>
            <a:normAutofit/>
          </a:bodyPr>
          <a:lstStyle/>
          <a:p>
            <a:r>
              <a:rPr lang="en-US" sz="2800" dirty="0" smtClean="0">
                <a:latin typeface="Arial" pitchFamily="34" charset="0"/>
                <a:cs typeface="Arial" pitchFamily="34" charset="0"/>
              </a:rPr>
              <a:t>Submitted By:</a:t>
            </a:r>
          </a:p>
          <a:p>
            <a:r>
              <a:rPr lang="en-US" sz="2800" dirty="0" err="1" smtClean="0">
                <a:latin typeface="Arial" pitchFamily="34" charset="0"/>
                <a:cs typeface="Arial" pitchFamily="34" charset="0"/>
              </a:rPr>
              <a:t>Mandeep</a:t>
            </a:r>
            <a:r>
              <a:rPr lang="en-US" sz="2800" dirty="0" smtClean="0">
                <a:latin typeface="Arial" pitchFamily="34" charset="0"/>
                <a:cs typeface="Arial" pitchFamily="34" charset="0"/>
              </a:rPr>
              <a:t> Singh</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pPr algn="l"/>
            <a:r>
              <a:rPr lang="en-US" sz="2400" dirty="0" smtClean="0">
                <a:latin typeface="Arial" pitchFamily="34" charset="0"/>
                <a:cs typeface="Arial" pitchFamily="34" charset="0"/>
              </a:rPr>
              <a:t>The bending moment, </a:t>
            </a:r>
            <a:br>
              <a:rPr lang="en-US" sz="2400" dirty="0" smtClean="0">
                <a:latin typeface="Arial" pitchFamily="34" charset="0"/>
                <a:cs typeface="Arial" pitchFamily="34" charset="0"/>
              </a:rPr>
            </a:br>
            <a:r>
              <a:rPr lang="en-US" sz="2400" dirty="0"/>
              <a:t> </a:t>
            </a:r>
            <a:r>
              <a:rPr lang="en-US" sz="2400" dirty="0" err="1">
                <a:latin typeface="Arial" pitchFamily="34" charset="0"/>
                <a:cs typeface="Arial" pitchFamily="34" charset="0"/>
              </a:rPr>
              <a:t>M</a:t>
            </a:r>
            <a:r>
              <a:rPr lang="en-US" sz="2400" baseline="-25000" dirty="0" err="1">
                <a:latin typeface="Arial" pitchFamily="34" charset="0"/>
                <a:cs typeface="Arial" pitchFamily="34" charset="0"/>
              </a:rPr>
              <a:t>x</a:t>
            </a:r>
            <a:r>
              <a:rPr lang="en-US" sz="2400" dirty="0">
                <a:latin typeface="Arial" pitchFamily="34" charset="0"/>
                <a:cs typeface="Arial" pitchFamily="34" charset="0"/>
              </a:rPr>
              <a:t>  = -D[(∂</a:t>
            </a:r>
            <a:r>
              <a:rPr lang="en-US" sz="2400" baseline="30000" dirty="0">
                <a:latin typeface="Arial" pitchFamily="34" charset="0"/>
                <a:cs typeface="Arial" pitchFamily="34" charset="0"/>
              </a:rPr>
              <a:t>2</a:t>
            </a:r>
            <a:r>
              <a:rPr lang="en-US" sz="2400" dirty="0">
                <a:latin typeface="Arial" pitchFamily="34" charset="0"/>
                <a:cs typeface="Arial" pitchFamily="34" charset="0"/>
              </a:rPr>
              <a:t>w/∂x</a:t>
            </a:r>
            <a:r>
              <a:rPr lang="en-US" sz="2400" baseline="30000" dirty="0">
                <a:latin typeface="Arial" pitchFamily="34" charset="0"/>
                <a:cs typeface="Arial" pitchFamily="34" charset="0"/>
              </a:rPr>
              <a:t>2</a:t>
            </a:r>
            <a:r>
              <a:rPr lang="en-US" sz="2400" dirty="0">
                <a:latin typeface="Arial" pitchFamily="34" charset="0"/>
                <a:cs typeface="Arial" pitchFamily="34" charset="0"/>
              </a:rPr>
              <a:t>) + µ((∂</a:t>
            </a:r>
            <a:r>
              <a:rPr lang="en-US" sz="2400" baseline="30000" dirty="0">
                <a:latin typeface="Arial" pitchFamily="34" charset="0"/>
                <a:cs typeface="Arial" pitchFamily="34" charset="0"/>
              </a:rPr>
              <a:t>2</a:t>
            </a:r>
            <a:r>
              <a:rPr lang="en-US" sz="2400" dirty="0">
                <a:latin typeface="Arial" pitchFamily="34" charset="0"/>
                <a:cs typeface="Arial" pitchFamily="34" charset="0"/>
              </a:rPr>
              <a:t>w/</a:t>
            </a:r>
            <a:r>
              <a:rPr lang="en-US" sz="2400" dirty="0" smtClean="0">
                <a:latin typeface="Arial" pitchFamily="34" charset="0"/>
                <a:cs typeface="Arial" pitchFamily="34" charset="0"/>
              </a:rPr>
              <a:t>∂y</a:t>
            </a:r>
            <a:r>
              <a:rPr lang="en-US" sz="2400" baseline="30000" dirty="0" smtClean="0">
                <a:latin typeface="Arial" pitchFamily="34" charset="0"/>
                <a:cs typeface="Arial" pitchFamily="34" charset="0"/>
              </a:rPr>
              <a:t>2</a:t>
            </a:r>
            <a:r>
              <a:rPr lang="en-US" sz="2400" dirty="0" smtClean="0">
                <a:latin typeface="Arial" pitchFamily="34" charset="0"/>
                <a:cs typeface="Arial" pitchFamily="34" charset="0"/>
              </a:rPr>
              <a:t>)]</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Applying the central difference for </a:t>
            </a:r>
            <a:r>
              <a:rPr lang="en-US" sz="2400" dirty="0" err="1" smtClean="0">
                <a:latin typeface="Arial" pitchFamily="34" charset="0"/>
                <a:cs typeface="Arial" pitchFamily="34" charset="0"/>
              </a:rPr>
              <a:t>M</a:t>
            </a:r>
            <a:r>
              <a:rPr lang="en-US" sz="2400" baseline="-25000" dirty="0" err="1" smtClean="0">
                <a:latin typeface="Arial" pitchFamily="34" charset="0"/>
                <a:cs typeface="Arial" pitchFamily="34" charset="0"/>
              </a:rPr>
              <a:t>x</a:t>
            </a:r>
            <a:r>
              <a:rPr lang="en-US" sz="2400" baseline="-25000" dirty="0">
                <a:latin typeface="Arial" pitchFamily="34" charset="0"/>
                <a:cs typeface="Arial" pitchFamily="34" charset="0"/>
              </a:rPr>
              <a:t> </a:t>
            </a:r>
            <a:r>
              <a:rPr lang="en-US" sz="2400" dirty="0" smtClean="0">
                <a:latin typeface="Arial" pitchFamily="34" charset="0"/>
                <a:cs typeface="Arial" pitchFamily="34" charset="0"/>
              </a:rPr>
              <a:t> at the point 13 we get</a:t>
            </a:r>
            <a:br>
              <a:rPr lang="en-US" sz="2400" dirty="0" smtClean="0">
                <a:latin typeface="Arial" pitchFamily="34" charset="0"/>
                <a:cs typeface="Arial" pitchFamily="34" charset="0"/>
              </a:rPr>
            </a:br>
            <a:r>
              <a:rPr lang="en-US" sz="2400" dirty="0"/>
              <a:t> </a:t>
            </a:r>
            <a:r>
              <a:rPr lang="en-US" sz="2400" dirty="0" err="1">
                <a:latin typeface="Arial" pitchFamily="34" charset="0"/>
                <a:cs typeface="Arial" pitchFamily="34" charset="0"/>
              </a:rPr>
              <a:t>M</a:t>
            </a:r>
            <a:r>
              <a:rPr lang="en-US" sz="2400" baseline="-25000" dirty="0" err="1">
                <a:latin typeface="Arial" pitchFamily="34" charset="0"/>
                <a:cs typeface="Arial" pitchFamily="34" charset="0"/>
              </a:rPr>
              <a:t>x</a:t>
            </a:r>
            <a:r>
              <a:rPr lang="en-US" sz="2400" baseline="-25000" dirty="0">
                <a:latin typeface="Arial" pitchFamily="34" charset="0"/>
                <a:cs typeface="Arial" pitchFamily="34" charset="0"/>
              </a:rPr>
              <a:t> max</a:t>
            </a:r>
            <a:r>
              <a:rPr lang="en-US" sz="2400" dirty="0">
                <a:latin typeface="Arial" pitchFamily="34" charset="0"/>
                <a:cs typeface="Arial" pitchFamily="34" charset="0"/>
              </a:rPr>
              <a:t> = -D(1+µ)[(2w</a:t>
            </a:r>
            <a:r>
              <a:rPr lang="en-US" sz="2400" baseline="-25000" dirty="0">
                <a:latin typeface="Arial" pitchFamily="34" charset="0"/>
                <a:cs typeface="Arial" pitchFamily="34" charset="0"/>
              </a:rPr>
              <a:t>8</a:t>
            </a:r>
            <a:r>
              <a:rPr lang="en-US" sz="2400" dirty="0">
                <a:latin typeface="Arial" pitchFamily="34" charset="0"/>
                <a:cs typeface="Arial" pitchFamily="34" charset="0"/>
              </a:rPr>
              <a:t> – 2w</a:t>
            </a:r>
            <a:r>
              <a:rPr lang="en-US" sz="2400" baseline="-25000" dirty="0">
                <a:latin typeface="Arial" pitchFamily="34" charset="0"/>
                <a:cs typeface="Arial" pitchFamily="34" charset="0"/>
              </a:rPr>
              <a:t>13</a:t>
            </a:r>
            <a:r>
              <a:rPr lang="en-US" sz="2400" dirty="0">
                <a:latin typeface="Arial" pitchFamily="34" charset="0"/>
                <a:cs typeface="Arial" pitchFamily="34" charset="0"/>
              </a:rPr>
              <a:t>)/λ</a:t>
            </a:r>
            <a:r>
              <a:rPr lang="en-US" sz="2400" baseline="30000" dirty="0">
                <a:latin typeface="Arial" pitchFamily="34" charset="0"/>
                <a:cs typeface="Arial" pitchFamily="34" charset="0"/>
              </a:rPr>
              <a:t>2</a:t>
            </a:r>
            <a:r>
              <a:rPr lang="en-US" sz="2400" dirty="0">
                <a:latin typeface="Arial" pitchFamily="34" charset="0"/>
                <a:cs typeface="Arial" pitchFamily="34" charset="0"/>
              </a:rPr>
              <a:t>]</a:t>
            </a:r>
            <a:br>
              <a:rPr lang="en-US" sz="2400" dirty="0">
                <a:latin typeface="Arial" pitchFamily="34" charset="0"/>
                <a:cs typeface="Arial" pitchFamily="34" charset="0"/>
              </a:rPr>
            </a:br>
            <a:r>
              <a:rPr lang="en-US" sz="2400" dirty="0" smtClean="0">
                <a:latin typeface="Arial" pitchFamily="34" charset="0"/>
                <a:cs typeface="Arial" pitchFamily="34" charset="0"/>
              </a:rPr>
              <a:t>	= </a:t>
            </a:r>
            <a:r>
              <a:rPr lang="en-US" sz="2400" dirty="0">
                <a:latin typeface="Arial" pitchFamily="34" charset="0"/>
                <a:cs typeface="Arial" pitchFamily="34" charset="0"/>
              </a:rPr>
              <a:t>-</a:t>
            </a:r>
            <a:r>
              <a:rPr lang="en-US" sz="2400" dirty="0" smtClean="0">
                <a:latin typeface="Arial" pitchFamily="34" charset="0"/>
                <a:cs typeface="Arial" pitchFamily="34" charset="0"/>
              </a:rPr>
              <a:t>2946.3(1+0.15)[(</a:t>
            </a:r>
            <a:r>
              <a:rPr lang="en-US" sz="2400" dirty="0">
                <a:latin typeface="Arial" pitchFamily="34" charset="0"/>
                <a:cs typeface="Arial" pitchFamily="34" charset="0"/>
              </a:rPr>
              <a:t>2x0.75 – 2x1.03125)/1.0</a:t>
            </a:r>
            <a:r>
              <a:rPr lang="en-US" sz="2400" baseline="30000" dirty="0">
                <a:latin typeface="Arial" pitchFamily="34" charset="0"/>
                <a:cs typeface="Arial" pitchFamily="34" charset="0"/>
              </a:rPr>
              <a:t>2</a:t>
            </a:r>
            <a:r>
              <a:rPr lang="en-US" sz="2400" dirty="0">
                <a:latin typeface="Arial" pitchFamily="34" charset="0"/>
                <a:cs typeface="Arial" pitchFamily="34" charset="0"/>
              </a:rPr>
              <a:t>] x </a:t>
            </a:r>
            <a:r>
              <a:rPr lang="en-US" sz="2400" dirty="0" smtClean="0">
                <a:latin typeface="Arial" pitchFamily="34" charset="0"/>
                <a:cs typeface="Arial" pitchFamily="34" charset="0"/>
              </a:rPr>
              <a:t>		[(</a:t>
            </a:r>
            <a:r>
              <a:rPr lang="en-US" sz="2400" dirty="0">
                <a:latin typeface="Arial" pitchFamily="34" charset="0"/>
                <a:cs typeface="Arial" pitchFamily="34" charset="0"/>
              </a:rPr>
              <a:t>6x1.0</a:t>
            </a:r>
            <a:r>
              <a:rPr lang="en-US" sz="2400" baseline="30000" dirty="0">
                <a:latin typeface="Arial" pitchFamily="34" charset="0"/>
                <a:cs typeface="Arial" pitchFamily="34" charset="0"/>
              </a:rPr>
              <a:t>4</a:t>
            </a:r>
            <a:r>
              <a:rPr lang="en-US" sz="2400" dirty="0">
                <a:latin typeface="Arial" pitchFamily="34" charset="0"/>
                <a:cs typeface="Arial" pitchFamily="34" charset="0"/>
              </a:rPr>
              <a:t>)/2946.3]</a:t>
            </a:r>
            <a:br>
              <a:rPr lang="en-US" sz="2400" dirty="0">
                <a:latin typeface="Arial" pitchFamily="34" charset="0"/>
                <a:cs typeface="Arial" pitchFamily="34" charset="0"/>
              </a:rPr>
            </a:br>
            <a:r>
              <a:rPr lang="en-US" sz="2400" dirty="0" smtClean="0">
                <a:latin typeface="Arial" pitchFamily="34" charset="0"/>
                <a:cs typeface="Arial" pitchFamily="34" charset="0"/>
              </a:rPr>
              <a:t>	= </a:t>
            </a:r>
            <a:r>
              <a:rPr lang="en-US" sz="2400" dirty="0">
                <a:latin typeface="Arial" pitchFamily="34" charset="0"/>
                <a:cs typeface="Arial" pitchFamily="34" charset="0"/>
              </a:rPr>
              <a:t>+3.8813 </a:t>
            </a:r>
            <a:r>
              <a:rPr lang="en-US" sz="2400" dirty="0" err="1" smtClean="0">
                <a:latin typeface="Arial" pitchFamily="34" charset="0"/>
                <a:cs typeface="Arial" pitchFamily="34" charset="0"/>
              </a:rPr>
              <a:t>kN</a:t>
            </a: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From the theory of plates solution we get the solution as,</a:t>
            </a:r>
            <a:br>
              <a:rPr lang="en-US" sz="2400" dirty="0" smtClean="0">
                <a:latin typeface="Arial" pitchFamily="34" charset="0"/>
                <a:cs typeface="Arial" pitchFamily="34" charset="0"/>
              </a:rPr>
            </a:br>
            <a:r>
              <a:rPr lang="en-US" sz="2400" dirty="0" smtClean="0">
                <a:latin typeface="Arial" pitchFamily="34" charset="0"/>
                <a:cs typeface="Arial" pitchFamily="34" charset="0"/>
              </a:rPr>
              <a:t>   </a:t>
            </a:r>
            <a:r>
              <a:rPr lang="en-US" sz="2400" dirty="0" err="1">
                <a:latin typeface="Arial" pitchFamily="34" charset="0"/>
                <a:cs typeface="Arial" pitchFamily="34" charset="0"/>
              </a:rPr>
              <a:t>w</a:t>
            </a:r>
            <a:r>
              <a:rPr lang="en-US" sz="2400" baseline="-25000" dirty="0" err="1">
                <a:latin typeface="Arial" pitchFamily="34" charset="0"/>
                <a:cs typeface="Arial" pitchFamily="34" charset="0"/>
              </a:rPr>
              <a:t>max</a:t>
            </a:r>
            <a:r>
              <a:rPr lang="en-US" sz="2400" dirty="0">
                <a:latin typeface="Arial" pitchFamily="34" charset="0"/>
                <a:cs typeface="Arial" pitchFamily="34" charset="0"/>
              </a:rPr>
              <a:t> = 0.00406(pa</a:t>
            </a:r>
            <a:r>
              <a:rPr lang="en-US" sz="2400" baseline="30000" dirty="0">
                <a:latin typeface="Arial" pitchFamily="34" charset="0"/>
                <a:cs typeface="Arial" pitchFamily="34" charset="0"/>
              </a:rPr>
              <a:t>4</a:t>
            </a:r>
            <a:r>
              <a:rPr lang="en-US" sz="2400" dirty="0">
                <a:latin typeface="Arial" pitchFamily="34" charset="0"/>
                <a:cs typeface="Arial" pitchFamily="34" charset="0"/>
              </a:rPr>
              <a:t>)/D  </a:t>
            </a: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t>
            </a:r>
            <a:r>
              <a:rPr lang="en-US" sz="2400" dirty="0" smtClean="0">
                <a:latin typeface="Arial" pitchFamily="34" charset="0"/>
                <a:cs typeface="Arial" pitchFamily="34" charset="0"/>
              </a:rPr>
              <a:t>=  </a:t>
            </a:r>
            <a:r>
              <a:rPr lang="en-US" sz="2400" dirty="0">
                <a:latin typeface="Arial" pitchFamily="34" charset="0"/>
                <a:cs typeface="Arial" pitchFamily="34" charset="0"/>
              </a:rPr>
              <a:t>(0.00406x6x4</a:t>
            </a:r>
            <a:r>
              <a:rPr lang="en-US" sz="2400" baseline="30000" dirty="0">
                <a:latin typeface="Arial" pitchFamily="34" charset="0"/>
                <a:cs typeface="Arial" pitchFamily="34" charset="0"/>
              </a:rPr>
              <a:t>4</a:t>
            </a:r>
            <a:r>
              <a:rPr lang="en-US" sz="2400" dirty="0">
                <a:latin typeface="Arial" pitchFamily="34" charset="0"/>
                <a:cs typeface="Arial" pitchFamily="34" charset="0"/>
              </a:rPr>
              <a:t>)/2946.3</a:t>
            </a:r>
            <a:br>
              <a:rPr lang="en-US" sz="2400" dirty="0">
                <a:latin typeface="Arial" pitchFamily="34" charset="0"/>
                <a:cs typeface="Arial" pitchFamily="34" charset="0"/>
              </a:rPr>
            </a:br>
            <a:r>
              <a:rPr lang="en-US" sz="2400" dirty="0" smtClean="0">
                <a:latin typeface="Arial" pitchFamily="34" charset="0"/>
                <a:cs typeface="Arial" pitchFamily="34" charset="0"/>
              </a:rPr>
              <a:t>	= </a:t>
            </a:r>
            <a:r>
              <a:rPr lang="en-US" sz="2400" dirty="0">
                <a:latin typeface="Arial" pitchFamily="34" charset="0"/>
                <a:cs typeface="Arial" pitchFamily="34" charset="0"/>
              </a:rPr>
              <a:t>2.117x10</a:t>
            </a:r>
            <a:r>
              <a:rPr lang="en-US" sz="2400" baseline="30000" dirty="0">
                <a:latin typeface="Arial" pitchFamily="34" charset="0"/>
                <a:cs typeface="Arial" pitchFamily="34" charset="0"/>
              </a:rPr>
              <a:t>-3</a:t>
            </a:r>
            <a:r>
              <a:rPr lang="en-US" sz="2400" dirty="0">
                <a:latin typeface="Arial" pitchFamily="34" charset="0"/>
                <a:cs typeface="Arial" pitchFamily="34" charset="0"/>
              </a:rPr>
              <a:t> m   </a:t>
            </a:r>
            <a:r>
              <a:rPr lang="en-US" sz="2400" dirty="0" smtClean="0">
                <a:latin typeface="Arial" pitchFamily="34" charset="0"/>
                <a:cs typeface="Arial" pitchFamily="34" charset="0"/>
              </a:rPr>
              <a:t>   =  </a:t>
            </a:r>
            <a:r>
              <a:rPr lang="en-US" sz="2400" dirty="0">
                <a:latin typeface="Arial" pitchFamily="34" charset="0"/>
                <a:cs typeface="Arial" pitchFamily="34" charset="0"/>
              </a:rPr>
              <a:t>2.117 mm</a:t>
            </a:r>
            <a:br>
              <a:rPr lang="en-US" sz="2400" dirty="0">
                <a:latin typeface="Arial" pitchFamily="34" charset="0"/>
                <a:cs typeface="Arial" pitchFamily="34" charset="0"/>
              </a:rPr>
            </a:br>
            <a:r>
              <a:rPr lang="en-US" sz="2400" dirty="0" smtClean="0">
                <a:latin typeface="Arial" pitchFamily="34" charset="0"/>
                <a:cs typeface="Arial" pitchFamily="34" charset="0"/>
              </a:rPr>
              <a:t>and</a:t>
            </a:r>
            <a:br>
              <a:rPr lang="en-US" sz="2400" dirty="0" smtClean="0">
                <a:latin typeface="Arial" pitchFamily="34" charset="0"/>
                <a:cs typeface="Arial" pitchFamily="34" charset="0"/>
              </a:rPr>
            </a:br>
            <a:r>
              <a:rPr lang="en-US" sz="2400" dirty="0"/>
              <a:t> </a:t>
            </a:r>
            <a:r>
              <a:rPr lang="en-US" sz="2400" dirty="0" err="1">
                <a:latin typeface="Arial" pitchFamily="34" charset="0"/>
                <a:cs typeface="Arial" pitchFamily="34" charset="0"/>
              </a:rPr>
              <a:t>M</a:t>
            </a:r>
            <a:r>
              <a:rPr lang="en-US" sz="2400" baseline="-25000" dirty="0" err="1">
                <a:latin typeface="Arial" pitchFamily="34" charset="0"/>
                <a:cs typeface="Arial" pitchFamily="34" charset="0"/>
              </a:rPr>
              <a:t>x</a:t>
            </a:r>
            <a:r>
              <a:rPr lang="en-US" sz="2400" dirty="0">
                <a:latin typeface="Arial" pitchFamily="34" charset="0"/>
                <a:cs typeface="Arial" pitchFamily="34" charset="0"/>
              </a:rPr>
              <a:t> = 0.042192pa</a:t>
            </a:r>
            <a:r>
              <a:rPr lang="en-US" sz="2400" baseline="30000" dirty="0">
                <a:latin typeface="Arial" pitchFamily="34" charset="0"/>
                <a:cs typeface="Arial" pitchFamily="34" charset="0"/>
              </a:rPr>
              <a:t>2</a:t>
            </a:r>
            <a:r>
              <a:rPr lang="en-US" sz="2400" dirty="0">
                <a:latin typeface="Arial" pitchFamily="34" charset="0"/>
                <a:cs typeface="Arial" pitchFamily="34" charset="0"/>
              </a:rPr>
              <a:t>  =  0.042192x6x4</a:t>
            </a:r>
            <a:r>
              <a:rPr lang="en-US" sz="2400" baseline="30000" dirty="0">
                <a:latin typeface="Arial" pitchFamily="34" charset="0"/>
                <a:cs typeface="Arial" pitchFamily="34" charset="0"/>
              </a:rPr>
              <a:t>2</a:t>
            </a:r>
            <a:r>
              <a:rPr lang="en-US" sz="2400" dirty="0">
                <a:latin typeface="Arial" pitchFamily="34" charset="0"/>
                <a:cs typeface="Arial" pitchFamily="34" charset="0"/>
              </a:rPr>
              <a:t>  =   4.0504 </a:t>
            </a:r>
            <a:r>
              <a:rPr lang="en-US" sz="2400" dirty="0" err="1">
                <a:latin typeface="Arial" pitchFamily="34" charset="0"/>
                <a:cs typeface="Arial" pitchFamily="34" charset="0"/>
              </a:rPr>
              <a:t>kN</a:t>
            </a:r>
            <a:r>
              <a:rPr lang="en-US" sz="2400" dirty="0">
                <a:latin typeface="Arial" pitchFamily="34" charset="0"/>
                <a:cs typeface="Arial" pitchFamily="34" charset="0"/>
              </a:rPr>
              <a:t> </a:t>
            </a:r>
            <a:br>
              <a:rPr lang="en-US" sz="2400" dirty="0">
                <a:latin typeface="Arial" pitchFamily="34" charset="0"/>
                <a:cs typeface="Arial" pitchFamily="34" charset="0"/>
              </a:rPr>
            </a:b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pPr algn="l"/>
            <a:r>
              <a:rPr lang="en-US" sz="2400" dirty="0" smtClean="0">
                <a:latin typeface="Arial" pitchFamily="34" charset="0"/>
                <a:cs typeface="Arial" pitchFamily="34" charset="0"/>
              </a:rPr>
              <a:t>Comparing the values obtained by finite difference method with the standard solution the displacement is very close to the theoretical solution. In general case a finer </a:t>
            </a:r>
            <a:r>
              <a:rPr lang="en-US" sz="2400" dirty="0" err="1" smtClean="0">
                <a:latin typeface="Arial" pitchFamily="34" charset="0"/>
                <a:cs typeface="Arial" pitchFamily="34" charset="0"/>
              </a:rPr>
              <a:t>discretization</a:t>
            </a:r>
            <a:r>
              <a:rPr lang="en-US" sz="2400" dirty="0" smtClean="0">
                <a:latin typeface="Arial" pitchFamily="34" charset="0"/>
                <a:cs typeface="Arial" pitchFamily="34" charset="0"/>
              </a:rPr>
              <a:t> may be necessary to get the solution closer to the theoretical values.</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t>
            </a:r>
            <a:r>
              <a:rPr lang="en-US" sz="2400" dirty="0">
                <a:latin typeface="Arial" pitchFamily="34" charset="0"/>
                <a:cs typeface="Arial" pitchFamily="34" charset="0"/>
              </a:rPr>
              <a:t> </a:t>
            </a:r>
            <a:r>
              <a:rPr lang="en-US" sz="2400" dirty="0" smtClean="0">
                <a:latin typeface="Arial" pitchFamily="34" charset="0"/>
                <a:cs typeface="Arial" pitchFamily="34" charset="0"/>
              </a:rPr>
              <a:t>       -x-x-x- </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pPr algn="l"/>
            <a:r>
              <a:rPr lang="en-US" sz="3600" dirty="0">
                <a:latin typeface="Arial" pitchFamily="34" charset="0"/>
                <a:cs typeface="Arial" pitchFamily="34" charset="0"/>
              </a:rPr>
              <a:t>	</a:t>
            </a:r>
            <a:r>
              <a:rPr lang="en-US" sz="3600" dirty="0" smtClean="0">
                <a:latin typeface="Arial" pitchFamily="34" charset="0"/>
                <a:cs typeface="Arial" pitchFamily="34" charset="0"/>
              </a:rPr>
              <a:t>	</a:t>
            </a:r>
            <a:r>
              <a:rPr lang="en-US" sz="3600" i="1" u="sng" dirty="0" smtClean="0">
                <a:latin typeface="Arial" pitchFamily="34" charset="0"/>
                <a:cs typeface="Arial" pitchFamily="34" charset="0"/>
              </a:rPr>
              <a:t>INTRODUCTION</a:t>
            </a:r>
            <a:br>
              <a:rPr lang="en-US" sz="3600" i="1" u="sng" dirty="0" smtClean="0">
                <a:latin typeface="Arial" pitchFamily="34" charset="0"/>
                <a:cs typeface="Arial" pitchFamily="34" charset="0"/>
              </a:rPr>
            </a:br>
            <a:r>
              <a:rPr lang="en-US" sz="2400" i="1" u="sng" dirty="0" smtClean="0">
                <a:latin typeface="Arial" pitchFamily="34" charset="0"/>
                <a:cs typeface="Arial" pitchFamily="34" charset="0"/>
              </a:rPr>
              <a:t/>
            </a:r>
            <a:br>
              <a:rPr lang="en-US" sz="2400" i="1" u="sng" dirty="0" smtClean="0">
                <a:latin typeface="Arial" pitchFamily="34" charset="0"/>
                <a:cs typeface="Arial" pitchFamily="34" charset="0"/>
              </a:rPr>
            </a:br>
            <a:r>
              <a:rPr lang="en-US" sz="2400" dirty="0" smtClean="0">
                <a:latin typeface="Arial" pitchFamily="34" charset="0"/>
                <a:cs typeface="Arial" pitchFamily="34" charset="0"/>
              </a:rPr>
              <a:t>The finite difference method has been used for solving numerically some of the difficult problems of structural mechanics. In this approach the body or the system is ‘</a:t>
            </a:r>
            <a:r>
              <a:rPr lang="en-US" sz="2400" dirty="0" err="1" smtClean="0">
                <a:latin typeface="Arial" pitchFamily="34" charset="0"/>
                <a:cs typeface="Arial" pitchFamily="34" charset="0"/>
              </a:rPr>
              <a:t>discretized</a:t>
            </a:r>
            <a:r>
              <a:rPr lang="en-US" sz="2400" dirty="0" smtClean="0">
                <a:latin typeface="Arial" pitchFamily="34" charset="0"/>
                <a:cs typeface="Arial" pitchFamily="34" charset="0"/>
              </a:rPr>
              <a:t>’  by a mesh of nodal points as shown in figure1</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1800" dirty="0" smtClean="0">
                <a:latin typeface="Arial" pitchFamily="34" charset="0"/>
                <a:cs typeface="Arial" pitchFamily="34" charset="0"/>
              </a:rPr>
              <a:t>Fig.1.  Illustration of </a:t>
            </a:r>
            <a:r>
              <a:rPr lang="en-US" sz="1800" dirty="0" err="1" smtClean="0">
                <a:latin typeface="Arial" pitchFamily="34" charset="0"/>
                <a:cs typeface="Arial" pitchFamily="34" charset="0"/>
              </a:rPr>
              <a:t>discretization</a:t>
            </a:r>
            <a:r>
              <a:rPr lang="en-US" sz="1800" dirty="0" smtClean="0">
                <a:latin typeface="Arial" pitchFamily="34" charset="0"/>
                <a:cs typeface="Arial" pitchFamily="34" charset="0"/>
              </a:rPr>
              <a:t> for finite difference method </a:t>
            </a:r>
            <a:endParaRPr lang="en-US" sz="1800" i="1" u="sng" dirty="0">
              <a:latin typeface="Arial" pitchFamily="34" charset="0"/>
              <a:cs typeface="Arial" pitchFamily="34" charset="0"/>
            </a:endParaRPr>
          </a:p>
        </p:txBody>
      </p:sp>
      <p:pic>
        <p:nvPicPr>
          <p:cNvPr id="1027" name="Picture 3"/>
          <p:cNvPicPr>
            <a:picLocks noChangeAspect="1" noChangeArrowheads="1"/>
          </p:cNvPicPr>
          <p:nvPr/>
        </p:nvPicPr>
        <p:blipFill>
          <a:blip r:embed="rId2"/>
          <a:srcRect/>
          <a:stretch>
            <a:fillRect/>
          </a:stretch>
        </p:blipFill>
        <p:spPr bwMode="auto">
          <a:xfrm>
            <a:off x="2667000" y="2971800"/>
            <a:ext cx="3657601" cy="2819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pPr algn="l"/>
            <a:r>
              <a:rPr lang="en-US" sz="2400" dirty="0" smtClean="0">
                <a:latin typeface="Arial" pitchFamily="34" charset="0"/>
                <a:cs typeface="Arial" pitchFamily="34" charset="0"/>
              </a:rPr>
              <a:t>The governing differential equation and the boundary conditions are converted to finite difference form. The finite difference form of the governing differential equation applied to one of the nodal point (of a square mesh) in Fig2 can be shown ,</a:t>
            </a:r>
            <a:br>
              <a:rPr lang="en-US" sz="2400" dirty="0" smtClean="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t>
            </a:r>
            <a:r>
              <a:rPr lang="en-US" sz="1800" dirty="0" smtClean="0">
                <a:latin typeface="Arial" pitchFamily="34" charset="0"/>
                <a:cs typeface="Arial" pitchFamily="34" charset="0"/>
              </a:rPr>
              <a:t>Fig 2. Finite Difference Pattern</a:t>
            </a:r>
            <a:endParaRPr lang="en-US" sz="2400" dirty="0">
              <a:latin typeface="Arial" pitchFamily="34" charset="0"/>
              <a:cs typeface="Arial" pitchFamily="34" charset="0"/>
            </a:endParaRPr>
          </a:p>
        </p:txBody>
      </p:sp>
      <p:pic>
        <p:nvPicPr>
          <p:cNvPr id="2050" name="Picture 2"/>
          <p:cNvPicPr>
            <a:picLocks noChangeAspect="1" noChangeArrowheads="1"/>
          </p:cNvPicPr>
          <p:nvPr/>
        </p:nvPicPr>
        <p:blipFill>
          <a:blip r:embed="rId3"/>
          <a:srcRect/>
          <a:stretch>
            <a:fillRect/>
          </a:stretch>
        </p:blipFill>
        <p:spPr bwMode="auto">
          <a:xfrm>
            <a:off x="1524000" y="2371725"/>
            <a:ext cx="5333999" cy="334327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pPr algn="l"/>
            <a:r>
              <a:rPr lang="en-US" sz="2400" dirty="0">
                <a:latin typeface="Arial" pitchFamily="34" charset="0"/>
                <a:cs typeface="Arial" pitchFamily="34" charset="0"/>
              </a:rPr>
              <a:t>20w</a:t>
            </a:r>
            <a:r>
              <a:rPr lang="en-US" sz="2400" baseline="-25000" dirty="0">
                <a:latin typeface="Arial" pitchFamily="34" charset="0"/>
                <a:cs typeface="Arial" pitchFamily="34" charset="0"/>
              </a:rPr>
              <a:t>1</a:t>
            </a:r>
            <a:r>
              <a:rPr lang="en-US" sz="2400" dirty="0">
                <a:latin typeface="Arial" pitchFamily="34" charset="0"/>
                <a:cs typeface="Arial" pitchFamily="34" charset="0"/>
              </a:rPr>
              <a:t> - 8(w</a:t>
            </a:r>
            <a:r>
              <a:rPr lang="en-US" sz="2400" baseline="-25000" dirty="0">
                <a:latin typeface="Arial" pitchFamily="34" charset="0"/>
                <a:cs typeface="Arial" pitchFamily="34" charset="0"/>
              </a:rPr>
              <a:t>2</a:t>
            </a:r>
            <a:r>
              <a:rPr lang="en-US" sz="2400" dirty="0">
                <a:latin typeface="Arial" pitchFamily="34" charset="0"/>
                <a:cs typeface="Arial" pitchFamily="34" charset="0"/>
              </a:rPr>
              <a:t>+w</a:t>
            </a:r>
            <a:r>
              <a:rPr lang="en-US" sz="2400" baseline="-25000" dirty="0">
                <a:latin typeface="Arial" pitchFamily="34" charset="0"/>
                <a:cs typeface="Arial" pitchFamily="34" charset="0"/>
              </a:rPr>
              <a:t>3</a:t>
            </a:r>
            <a:r>
              <a:rPr lang="en-US" sz="2400" dirty="0">
                <a:latin typeface="Arial" pitchFamily="34" charset="0"/>
                <a:cs typeface="Arial" pitchFamily="34" charset="0"/>
              </a:rPr>
              <a:t>+w</a:t>
            </a:r>
            <a:r>
              <a:rPr lang="en-US" sz="2400" baseline="-25000" dirty="0">
                <a:latin typeface="Arial" pitchFamily="34" charset="0"/>
                <a:cs typeface="Arial" pitchFamily="34" charset="0"/>
              </a:rPr>
              <a:t>4</a:t>
            </a:r>
            <a:r>
              <a:rPr lang="en-US" sz="2400" dirty="0">
                <a:latin typeface="Arial" pitchFamily="34" charset="0"/>
                <a:cs typeface="Arial" pitchFamily="34" charset="0"/>
              </a:rPr>
              <a:t>+w</a:t>
            </a:r>
            <a:r>
              <a:rPr lang="en-US" sz="2400" baseline="-25000" dirty="0">
                <a:latin typeface="Arial" pitchFamily="34" charset="0"/>
                <a:cs typeface="Arial" pitchFamily="34" charset="0"/>
              </a:rPr>
              <a:t>5</a:t>
            </a:r>
            <a:r>
              <a:rPr lang="en-US" sz="2400" dirty="0">
                <a:latin typeface="Arial" pitchFamily="34" charset="0"/>
                <a:cs typeface="Arial" pitchFamily="34" charset="0"/>
              </a:rPr>
              <a:t>) + 2(w</a:t>
            </a:r>
            <a:r>
              <a:rPr lang="en-US" sz="2400" baseline="-25000" dirty="0">
                <a:latin typeface="Arial" pitchFamily="34" charset="0"/>
                <a:cs typeface="Arial" pitchFamily="34" charset="0"/>
              </a:rPr>
              <a:t>6</a:t>
            </a:r>
            <a:r>
              <a:rPr lang="en-US" sz="2400" dirty="0">
                <a:latin typeface="Arial" pitchFamily="34" charset="0"/>
                <a:cs typeface="Arial" pitchFamily="34" charset="0"/>
              </a:rPr>
              <a:t>+w</a:t>
            </a:r>
            <a:r>
              <a:rPr lang="en-US" sz="2400" baseline="-25000" dirty="0">
                <a:latin typeface="Arial" pitchFamily="34" charset="0"/>
                <a:cs typeface="Arial" pitchFamily="34" charset="0"/>
              </a:rPr>
              <a:t>7</a:t>
            </a:r>
            <a:r>
              <a:rPr lang="en-US" sz="2400" dirty="0">
                <a:latin typeface="Arial" pitchFamily="34" charset="0"/>
                <a:cs typeface="Arial" pitchFamily="34" charset="0"/>
              </a:rPr>
              <a:t>+w</a:t>
            </a:r>
            <a:r>
              <a:rPr lang="en-US" sz="2400" baseline="-25000" dirty="0">
                <a:latin typeface="Arial" pitchFamily="34" charset="0"/>
                <a:cs typeface="Arial" pitchFamily="34" charset="0"/>
              </a:rPr>
              <a:t>8</a:t>
            </a:r>
            <a:r>
              <a:rPr lang="en-US" sz="2400" dirty="0">
                <a:latin typeface="Arial" pitchFamily="34" charset="0"/>
                <a:cs typeface="Arial" pitchFamily="34" charset="0"/>
              </a:rPr>
              <a:t>+w</a:t>
            </a:r>
            <a:r>
              <a:rPr lang="en-US" sz="2400" baseline="-25000" dirty="0">
                <a:latin typeface="Arial" pitchFamily="34" charset="0"/>
                <a:cs typeface="Arial" pitchFamily="34" charset="0"/>
              </a:rPr>
              <a:t>9</a:t>
            </a:r>
            <a:r>
              <a:rPr lang="en-US" sz="2400" dirty="0">
                <a:latin typeface="Arial" pitchFamily="34" charset="0"/>
                <a:cs typeface="Arial" pitchFamily="34" charset="0"/>
              </a:rPr>
              <a:t>) </a:t>
            </a:r>
            <a:r>
              <a:rPr lang="en-US" sz="2400" dirty="0" smtClean="0">
                <a:latin typeface="Arial" pitchFamily="34" charset="0"/>
                <a:cs typeface="Arial" pitchFamily="34" charset="0"/>
              </a:rPr>
              <a:t>+w</a:t>
            </a:r>
            <a:r>
              <a:rPr lang="en-US" sz="2400" baseline="-25000" dirty="0" smtClean="0">
                <a:latin typeface="Arial" pitchFamily="34" charset="0"/>
                <a:cs typeface="Arial" pitchFamily="34" charset="0"/>
              </a:rPr>
              <a:t>10</a:t>
            </a:r>
            <a:r>
              <a:rPr lang="en-US" sz="2400" dirty="0" smtClean="0">
                <a:latin typeface="Arial" pitchFamily="34" charset="0"/>
                <a:cs typeface="Arial" pitchFamily="34" charset="0"/>
              </a:rPr>
              <a:t> +w</a:t>
            </a:r>
            <a:r>
              <a:rPr lang="en-US" sz="2400" baseline="-25000" dirty="0" smtClean="0">
                <a:latin typeface="Arial" pitchFamily="34" charset="0"/>
                <a:cs typeface="Arial" pitchFamily="34" charset="0"/>
              </a:rPr>
              <a:t>11</a:t>
            </a:r>
            <a:r>
              <a:rPr lang="en-US" sz="2400" dirty="0" smtClean="0">
                <a:latin typeface="Arial" pitchFamily="34" charset="0"/>
                <a:cs typeface="Arial" pitchFamily="34" charset="0"/>
              </a:rPr>
              <a:t> +w</a:t>
            </a:r>
            <a:r>
              <a:rPr lang="en-US" sz="2400" baseline="-25000" dirty="0" smtClean="0">
                <a:latin typeface="Arial" pitchFamily="34" charset="0"/>
                <a:cs typeface="Arial" pitchFamily="34" charset="0"/>
              </a:rPr>
              <a:t>12</a:t>
            </a:r>
            <a:r>
              <a:rPr lang="en-US" sz="2400" dirty="0" smtClean="0">
                <a:latin typeface="Arial" pitchFamily="34" charset="0"/>
                <a:cs typeface="Arial" pitchFamily="34" charset="0"/>
              </a:rPr>
              <a:t> +w</a:t>
            </a:r>
            <a:r>
              <a:rPr lang="en-US" sz="2400" baseline="-25000" dirty="0" smtClean="0">
                <a:latin typeface="Arial" pitchFamily="34" charset="0"/>
                <a:cs typeface="Arial" pitchFamily="34" charset="0"/>
              </a:rPr>
              <a:t>13</a:t>
            </a:r>
            <a:r>
              <a:rPr lang="en-US" sz="2400" dirty="0" smtClean="0">
                <a:latin typeface="Arial" pitchFamily="34" charset="0"/>
                <a:cs typeface="Arial" pitchFamily="34" charset="0"/>
              </a:rPr>
              <a:t> </a:t>
            </a:r>
            <a:r>
              <a:rPr lang="en-US" sz="2400" dirty="0">
                <a:latin typeface="Arial" pitchFamily="34" charset="0"/>
                <a:cs typeface="Arial" pitchFamily="34" charset="0"/>
              </a:rPr>
              <a:t>= </a:t>
            </a:r>
            <a:r>
              <a:rPr lang="en-US" sz="2400" dirty="0" smtClean="0">
                <a:latin typeface="Arial" pitchFamily="34" charset="0"/>
                <a:cs typeface="Arial" pitchFamily="34" charset="0"/>
              </a:rPr>
              <a:t>(p/D)λ</a:t>
            </a:r>
            <a:r>
              <a:rPr lang="en-US" sz="2400" baseline="30000" dirty="0" smtClean="0">
                <a:latin typeface="Arial" pitchFamily="34" charset="0"/>
                <a:cs typeface="Arial" pitchFamily="34" charset="0"/>
              </a:rPr>
              <a:t>4</a:t>
            </a: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smtClean="0">
                <a:latin typeface="Arial" pitchFamily="34" charset="0"/>
                <a:cs typeface="Arial" pitchFamily="34" charset="0"/>
              </a:rPr>
              <a:t>where ,  </a:t>
            </a:r>
            <a:r>
              <a:rPr lang="el-GR" sz="2400" dirty="0" smtClean="0">
                <a:latin typeface="Arial" pitchFamily="34" charset="0"/>
                <a:cs typeface="Arial" pitchFamily="34" charset="0"/>
              </a:rPr>
              <a:t>λ</a:t>
            </a:r>
            <a:r>
              <a:rPr lang="en-US" sz="2400" dirty="0" smtClean="0">
                <a:latin typeface="Arial" pitchFamily="34" charset="0"/>
                <a:cs typeface="Arial" pitchFamily="34" charset="0"/>
              </a:rPr>
              <a:t> is the step size </a:t>
            </a:r>
            <a:br>
              <a:rPr lang="en-US" sz="2400" dirty="0" smtClean="0">
                <a:latin typeface="Arial" pitchFamily="34" charset="0"/>
                <a:cs typeface="Arial" pitchFamily="34" charset="0"/>
              </a:rPr>
            </a:br>
            <a:r>
              <a:rPr lang="en-US" sz="2400" dirty="0" smtClean="0">
                <a:latin typeface="Arial" pitchFamily="34" charset="0"/>
                <a:cs typeface="Arial" pitchFamily="34" charset="0"/>
              </a:rPr>
              <a:t>and       D = Eh</a:t>
            </a:r>
            <a:r>
              <a:rPr lang="en-US" sz="2400" baseline="30000" dirty="0" smtClean="0">
                <a:latin typeface="Arial" pitchFamily="34" charset="0"/>
                <a:cs typeface="Arial" pitchFamily="34" charset="0"/>
              </a:rPr>
              <a:t>3</a:t>
            </a:r>
            <a:r>
              <a:rPr lang="en-US" sz="2400" dirty="0" smtClean="0">
                <a:latin typeface="Arial" pitchFamily="34" charset="0"/>
                <a:cs typeface="Arial" pitchFamily="34" charset="0"/>
              </a:rPr>
              <a:t> /{12(1-µ</a:t>
            </a:r>
            <a:r>
              <a:rPr lang="en-US" sz="2400" baseline="30000" dirty="0" smtClean="0">
                <a:latin typeface="Arial" pitchFamily="34" charset="0"/>
                <a:cs typeface="Arial" pitchFamily="34" charset="0"/>
              </a:rPr>
              <a:t>2</a:t>
            </a:r>
            <a:r>
              <a:rPr lang="en-US" sz="2400" dirty="0" smtClean="0">
                <a:latin typeface="Arial" pitchFamily="34" charset="0"/>
                <a:cs typeface="Arial" pitchFamily="34" charset="0"/>
              </a:rPr>
              <a:t> )}</a:t>
            </a:r>
            <a:br>
              <a:rPr lang="en-US" sz="2400" dirty="0" smtClean="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smtClean="0">
                <a:latin typeface="Arial" pitchFamily="34" charset="0"/>
                <a:cs typeface="Arial" pitchFamily="34" charset="0"/>
              </a:rPr>
              <a:t>	The finite difference form of the governing differential equation and boundary conditions are then applied to each of the nodes in turn and this will give a set of linear equations. The resulting equations are then solved for the nodal values of this variable.</a:t>
            </a:r>
            <a:r>
              <a:rPr lang="en-US" sz="2400" dirty="0">
                <a:latin typeface="Arial" pitchFamily="34" charset="0"/>
                <a:cs typeface="Arial" pitchFamily="34" charset="0"/>
              </a:rPr>
              <a:t/>
            </a:r>
            <a:br>
              <a:rPr lang="en-US" sz="2400" dirty="0">
                <a:latin typeface="Arial" pitchFamily="34" charset="0"/>
                <a:cs typeface="Arial" pitchFamily="34" charset="0"/>
              </a:rPr>
            </a:br>
            <a:r>
              <a:rPr lang="en-US" sz="2400" baseline="30000" dirty="0" smtClean="0"/>
              <a:t> </a:t>
            </a:r>
            <a:r>
              <a:rPr lang="en-US" sz="2400" dirty="0"/>
              <a:t/>
            </a:r>
            <a:br>
              <a:rPr lang="en-US" sz="2400" dirty="0"/>
            </a:br>
            <a:r>
              <a:rPr lang="en-US" sz="2400" dirty="0"/>
              <a:t/>
            </a:r>
            <a:br>
              <a:rPr lang="en-US" sz="2400" dirty="0"/>
            </a:b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pPr algn="l"/>
            <a:r>
              <a:rPr lang="en-US" sz="2800" dirty="0" smtClean="0">
                <a:latin typeface="Arial" pitchFamily="34" charset="0"/>
                <a:cs typeface="Arial" pitchFamily="34" charset="0"/>
              </a:rPr>
              <a:t>Example:</a:t>
            </a:r>
            <a:r>
              <a:rPr lang="en-US" sz="2400" dirty="0" smtClean="0">
                <a:latin typeface="Arial" pitchFamily="34" charset="0"/>
                <a:cs typeface="Arial" pitchFamily="34" charset="0"/>
              </a:rPr>
              <a:t> </a:t>
            </a:r>
            <a:br>
              <a:rPr lang="en-US" sz="2400" dirty="0" smtClean="0">
                <a:latin typeface="Arial" pitchFamily="34" charset="0"/>
                <a:cs typeface="Arial" pitchFamily="34" charset="0"/>
              </a:rPr>
            </a:br>
            <a:r>
              <a:rPr lang="en-US" sz="2400" dirty="0">
                <a:latin typeface="Arial" pitchFamily="34" charset="0"/>
                <a:cs typeface="Arial" pitchFamily="34" charset="0"/>
              </a:rPr>
              <a:t>	</a:t>
            </a:r>
            <a:r>
              <a:rPr lang="en-US" sz="2700" dirty="0" smtClean="0">
                <a:latin typeface="Arial" pitchFamily="34" charset="0"/>
                <a:cs typeface="Arial" pitchFamily="34" charset="0"/>
              </a:rPr>
              <a:t>Consider a simply supported square plate of size </a:t>
            </a:r>
            <a:r>
              <a:rPr lang="en-US" sz="2700" kern="0" dirty="0" smtClean="0">
                <a:latin typeface="Arial" pitchFamily="34" charset="0"/>
                <a:cs typeface="Arial" pitchFamily="34" charset="0"/>
              </a:rPr>
              <a:t>4m</a:t>
            </a:r>
            <a:r>
              <a:rPr lang="en-US" sz="2700" dirty="0" smtClean="0">
                <a:latin typeface="Arial" pitchFamily="34" charset="0"/>
                <a:cs typeface="Arial" pitchFamily="34" charset="0"/>
              </a:rPr>
              <a:t> x 4m subjected to a pressure of 6 </a:t>
            </a:r>
            <a:r>
              <a:rPr lang="en-US" sz="2700" dirty="0" err="1" smtClean="0">
                <a:latin typeface="Arial" pitchFamily="34" charset="0"/>
                <a:cs typeface="Arial" pitchFamily="34" charset="0"/>
              </a:rPr>
              <a:t>kN</a:t>
            </a:r>
            <a:r>
              <a:rPr lang="en-US" sz="2700" dirty="0" smtClean="0">
                <a:latin typeface="Arial" pitchFamily="34" charset="0"/>
                <a:cs typeface="Arial" pitchFamily="34" charset="0"/>
              </a:rPr>
              <a:t>/m</a:t>
            </a:r>
            <a:r>
              <a:rPr lang="en-US" sz="2700" baseline="30000" dirty="0" smtClean="0">
                <a:latin typeface="Arial" pitchFamily="34" charset="0"/>
                <a:cs typeface="Arial" pitchFamily="34" charset="0"/>
              </a:rPr>
              <a:t>2</a:t>
            </a:r>
            <a:r>
              <a:rPr lang="en-US" sz="2700" dirty="0" smtClean="0">
                <a:latin typeface="Arial" pitchFamily="34" charset="0"/>
                <a:cs typeface="Arial" pitchFamily="34" charset="0"/>
              </a:rPr>
              <a:t> including its self weight. The thickness of the plate is 12cm. Assume E=2x10</a:t>
            </a:r>
            <a:r>
              <a:rPr lang="en-US" sz="2700" baseline="30000" dirty="0" smtClean="0">
                <a:latin typeface="Arial" pitchFamily="34" charset="0"/>
                <a:cs typeface="Arial" pitchFamily="34" charset="0"/>
              </a:rPr>
              <a:t>7</a:t>
            </a:r>
            <a:r>
              <a:rPr lang="en-US" sz="2700" dirty="0" smtClean="0">
                <a:latin typeface="Arial" pitchFamily="34" charset="0"/>
                <a:cs typeface="Arial" pitchFamily="34" charset="0"/>
              </a:rPr>
              <a:t> </a:t>
            </a:r>
            <a:r>
              <a:rPr lang="en-US" sz="2700" dirty="0" err="1" smtClean="0">
                <a:latin typeface="Arial" pitchFamily="34" charset="0"/>
                <a:cs typeface="Arial" pitchFamily="34" charset="0"/>
              </a:rPr>
              <a:t>kN</a:t>
            </a:r>
            <a:r>
              <a:rPr lang="en-US" sz="2700" dirty="0" smtClean="0">
                <a:latin typeface="Arial" pitchFamily="34" charset="0"/>
                <a:cs typeface="Arial" pitchFamily="34" charset="0"/>
              </a:rPr>
              <a:t>/m</a:t>
            </a:r>
            <a:r>
              <a:rPr lang="en-US" sz="2700" baseline="30000" dirty="0" smtClean="0">
                <a:latin typeface="Arial" pitchFamily="34" charset="0"/>
                <a:cs typeface="Arial" pitchFamily="34" charset="0"/>
              </a:rPr>
              <a:t>2</a:t>
            </a:r>
            <a:r>
              <a:rPr lang="en-US" sz="2700" dirty="0" smtClean="0">
                <a:latin typeface="Arial" pitchFamily="34" charset="0"/>
                <a:cs typeface="Arial" pitchFamily="34" charset="0"/>
              </a:rPr>
              <a:t> and µ=0.15</a:t>
            </a:r>
            <a:r>
              <a:rPr lang="en-US" sz="2700" baseline="30000" dirty="0">
                <a:latin typeface="Arial" pitchFamily="34" charset="0"/>
                <a:cs typeface="Arial" pitchFamily="34" charset="0"/>
              </a:rPr>
              <a:t> </a:t>
            </a:r>
            <a:r>
              <a:rPr lang="en-US" sz="2700" dirty="0" smtClean="0">
                <a:latin typeface="Arial" pitchFamily="34" charset="0"/>
                <a:cs typeface="Arial" pitchFamily="34" charset="0"/>
              </a:rPr>
              <a:t> .</a:t>
            </a:r>
            <a:br>
              <a:rPr lang="en-US" sz="2700" dirty="0" smtClean="0">
                <a:latin typeface="Arial" pitchFamily="34" charset="0"/>
                <a:cs typeface="Arial" pitchFamily="34" charset="0"/>
              </a:rPr>
            </a:br>
            <a:r>
              <a:rPr lang="en-US" sz="2700" dirty="0" smtClean="0">
                <a:latin typeface="Arial" pitchFamily="34" charset="0"/>
                <a:cs typeface="Arial" pitchFamily="34" charset="0"/>
              </a:rPr>
              <a:t/>
            </a:r>
            <a:br>
              <a:rPr lang="en-US" sz="2700" dirty="0" smtClean="0">
                <a:latin typeface="Arial" pitchFamily="34" charset="0"/>
                <a:cs typeface="Arial" pitchFamily="34" charset="0"/>
              </a:rPr>
            </a:br>
            <a:r>
              <a:rPr lang="en-US" sz="2700" dirty="0" smtClean="0">
                <a:latin typeface="Arial" pitchFamily="34" charset="0"/>
                <a:cs typeface="Arial" pitchFamily="34" charset="0"/>
              </a:rPr>
              <a:t>Solution:</a:t>
            </a:r>
            <a:r>
              <a:rPr lang="en-US" sz="2700" dirty="0">
                <a:latin typeface="Arial" pitchFamily="34" charset="0"/>
                <a:cs typeface="Arial" pitchFamily="34" charset="0"/>
              </a:rPr>
              <a:t/>
            </a:r>
            <a:br>
              <a:rPr lang="en-US" sz="2700" dirty="0">
                <a:latin typeface="Arial" pitchFamily="34" charset="0"/>
                <a:cs typeface="Arial" pitchFamily="34" charset="0"/>
              </a:rPr>
            </a:br>
            <a:r>
              <a:rPr lang="en-US" sz="2700" dirty="0" smtClean="0">
                <a:latin typeface="Arial" pitchFamily="34" charset="0"/>
                <a:cs typeface="Arial" pitchFamily="34" charset="0"/>
              </a:rPr>
              <a:t>	The </a:t>
            </a:r>
            <a:r>
              <a:rPr lang="en-US" sz="2700" dirty="0" err="1" smtClean="0">
                <a:latin typeface="Arial" pitchFamily="34" charset="0"/>
                <a:cs typeface="Arial" pitchFamily="34" charset="0"/>
              </a:rPr>
              <a:t>discretization</a:t>
            </a:r>
            <a:r>
              <a:rPr lang="en-US" sz="2700" dirty="0" smtClean="0">
                <a:latin typeface="Arial" pitchFamily="34" charset="0"/>
                <a:cs typeface="Arial" pitchFamily="34" charset="0"/>
              </a:rPr>
              <a:t> of the plate with 25 nodal points is shown in Fig.3. It may be noted that the additional nodal points  outside the plate boundaries 26 to 37 are required for analysis. </a:t>
            </a:r>
            <a:br>
              <a:rPr lang="en-US" sz="2700" dirty="0" smtClean="0">
                <a:latin typeface="Arial" pitchFamily="34" charset="0"/>
                <a:cs typeface="Arial" pitchFamily="34" charset="0"/>
              </a:rPr>
            </a:br>
            <a:r>
              <a:rPr lang="en-US" sz="2700" dirty="0" smtClean="0">
                <a:latin typeface="Arial" pitchFamily="34" charset="0"/>
                <a:cs typeface="Arial" pitchFamily="34" charset="0"/>
              </a:rPr>
              <a:t>	Since the loading and boundary conditions are symmetric about the two axes, only one quadrant of the plate is considered for analysis. The following boundary conditions are applied:</a:t>
            </a:r>
            <a:r>
              <a:rPr lang="en-US" sz="2700" dirty="0">
                <a:latin typeface="Arial" pitchFamily="34" charset="0"/>
                <a:cs typeface="Arial" pitchFamily="34" charset="0"/>
              </a:rPr>
              <a:t/>
            </a:r>
            <a:br>
              <a:rPr lang="en-US" sz="2700" dirty="0">
                <a:latin typeface="Arial" pitchFamily="34" charset="0"/>
                <a:cs typeface="Arial" pitchFamily="34" charset="0"/>
              </a:rPr>
            </a:br>
            <a:r>
              <a:rPr lang="en-US" sz="2700" dirty="0" smtClean="0">
                <a:latin typeface="Arial" pitchFamily="34" charset="0"/>
                <a:cs typeface="Arial" pitchFamily="34" charset="0"/>
              </a:rPr>
              <a:t>(</a:t>
            </a:r>
            <a:r>
              <a:rPr lang="en-US" sz="2700" dirty="0" err="1" smtClean="0">
                <a:latin typeface="Arial" pitchFamily="34" charset="0"/>
                <a:cs typeface="Arial" pitchFamily="34" charset="0"/>
              </a:rPr>
              <a:t>i</a:t>
            </a:r>
            <a:r>
              <a:rPr lang="en-US" sz="2700" dirty="0" smtClean="0">
                <a:latin typeface="Arial" pitchFamily="34" charset="0"/>
                <a:cs typeface="Arial" pitchFamily="34" charset="0"/>
              </a:rPr>
              <a:t>) Displacement, w, is zero along the supports</a:t>
            </a:r>
            <a:br>
              <a:rPr lang="en-US" sz="2700" dirty="0" smtClean="0">
                <a:latin typeface="Arial" pitchFamily="34" charset="0"/>
                <a:cs typeface="Arial" pitchFamily="34" charset="0"/>
              </a:rPr>
            </a:br>
            <a:endParaRPr lang="en-US" sz="27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fontScale="90000"/>
          </a:bodyPr>
          <a:lstStyle/>
          <a:p>
            <a:r>
              <a:rPr lang="en-US" sz="2700" dirty="0" smtClean="0">
                <a:latin typeface="Arial" pitchFamily="34" charset="0"/>
                <a:cs typeface="Arial" pitchFamily="34" charset="0"/>
              </a:rPr>
              <a:t>w</a:t>
            </a:r>
            <a:r>
              <a:rPr lang="en-US" sz="2700" baseline="-25000" dirty="0" smtClean="0">
                <a:latin typeface="Arial" pitchFamily="34" charset="0"/>
                <a:cs typeface="Arial" pitchFamily="34" charset="0"/>
              </a:rPr>
              <a:t>1</a:t>
            </a:r>
            <a:r>
              <a:rPr lang="en-US" sz="2700" dirty="0" smtClean="0">
                <a:latin typeface="Arial" pitchFamily="34" charset="0"/>
                <a:cs typeface="Arial" pitchFamily="34" charset="0"/>
              </a:rPr>
              <a:t> = w</a:t>
            </a:r>
            <a:r>
              <a:rPr lang="en-US" sz="2700" baseline="-25000" dirty="0" smtClean="0">
                <a:latin typeface="Arial" pitchFamily="34" charset="0"/>
                <a:cs typeface="Arial" pitchFamily="34" charset="0"/>
              </a:rPr>
              <a:t>2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3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4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5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6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10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11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15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16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20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21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22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23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24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25 </a:t>
            </a:r>
            <a:r>
              <a:rPr lang="en-US" sz="2700" dirty="0" smtClean="0">
                <a:latin typeface="Arial" pitchFamily="34" charset="0"/>
                <a:cs typeface="Arial" pitchFamily="34" charset="0"/>
              </a:rPr>
              <a:t>= 0				(a)</a:t>
            </a:r>
            <a:br>
              <a:rPr lang="en-US" sz="2700" dirty="0" smtClean="0">
                <a:latin typeface="Arial" pitchFamily="34" charset="0"/>
                <a:cs typeface="Arial" pitchFamily="34" charset="0"/>
              </a:rPr>
            </a:br>
            <a:r>
              <a:rPr lang="en-US" sz="2700" dirty="0" smtClean="0">
                <a:latin typeface="Arial" pitchFamily="34" charset="0"/>
                <a:cs typeface="Arial" pitchFamily="34" charset="0"/>
              </a:rPr>
              <a:t/>
            </a:r>
            <a:br>
              <a:rPr lang="en-US" sz="2700" dirty="0" smtClean="0">
                <a:latin typeface="Arial" pitchFamily="34" charset="0"/>
                <a:cs typeface="Arial" pitchFamily="34" charset="0"/>
              </a:rPr>
            </a:br>
            <a:r>
              <a:rPr lang="en-US" sz="2700" dirty="0" smtClean="0">
                <a:latin typeface="Arial" pitchFamily="34" charset="0"/>
                <a:cs typeface="Arial" pitchFamily="34" charset="0"/>
              </a:rPr>
              <a:t>(ii) Bending moment is zero along the supports</a:t>
            </a:r>
            <a:br>
              <a:rPr lang="en-US" sz="2700" dirty="0" smtClean="0">
                <a:latin typeface="Arial" pitchFamily="34" charset="0"/>
                <a:cs typeface="Arial" pitchFamily="34" charset="0"/>
              </a:rPr>
            </a:br>
            <a:r>
              <a:rPr lang="en-US" sz="2700" dirty="0">
                <a:latin typeface="Arial" pitchFamily="34" charset="0"/>
                <a:cs typeface="Arial" pitchFamily="34" charset="0"/>
              </a:rPr>
              <a:t>	(∂</a:t>
            </a:r>
            <a:r>
              <a:rPr lang="en-US" sz="2700" baseline="30000" dirty="0">
                <a:latin typeface="Arial" pitchFamily="34" charset="0"/>
                <a:cs typeface="Arial" pitchFamily="34" charset="0"/>
              </a:rPr>
              <a:t>2</a:t>
            </a:r>
            <a:r>
              <a:rPr lang="en-US" sz="2700" dirty="0">
                <a:latin typeface="Arial" pitchFamily="34" charset="0"/>
                <a:cs typeface="Arial" pitchFamily="34" charset="0"/>
              </a:rPr>
              <a:t>w/∂x</a:t>
            </a:r>
            <a:r>
              <a:rPr lang="en-US" sz="2700" baseline="30000" dirty="0">
                <a:latin typeface="Arial" pitchFamily="34" charset="0"/>
                <a:cs typeface="Arial" pitchFamily="34" charset="0"/>
              </a:rPr>
              <a:t>2</a:t>
            </a:r>
            <a:r>
              <a:rPr lang="en-US" sz="2700" dirty="0">
                <a:latin typeface="Arial" pitchFamily="34" charset="0"/>
                <a:cs typeface="Arial" pitchFamily="34" charset="0"/>
              </a:rPr>
              <a:t>)=0 	or	(∂</a:t>
            </a:r>
            <a:r>
              <a:rPr lang="en-US" sz="2700" baseline="30000" dirty="0">
                <a:latin typeface="Arial" pitchFamily="34" charset="0"/>
                <a:cs typeface="Arial" pitchFamily="34" charset="0"/>
              </a:rPr>
              <a:t>2</a:t>
            </a:r>
            <a:r>
              <a:rPr lang="en-US" sz="2700" dirty="0">
                <a:latin typeface="Arial" pitchFamily="34" charset="0"/>
                <a:cs typeface="Arial" pitchFamily="34" charset="0"/>
              </a:rPr>
              <a:t>w/∂y</a:t>
            </a:r>
            <a:r>
              <a:rPr lang="en-US" sz="2700" baseline="30000" dirty="0">
                <a:latin typeface="Arial" pitchFamily="34" charset="0"/>
                <a:cs typeface="Arial" pitchFamily="34" charset="0"/>
              </a:rPr>
              <a:t>2</a:t>
            </a:r>
            <a:r>
              <a:rPr lang="en-US" sz="2700" dirty="0">
                <a:latin typeface="Arial" pitchFamily="34" charset="0"/>
                <a:cs typeface="Arial" pitchFamily="34" charset="0"/>
              </a:rPr>
              <a:t>)=</a:t>
            </a:r>
            <a:r>
              <a:rPr lang="en-US" sz="2700" dirty="0" smtClean="0">
                <a:latin typeface="Arial" pitchFamily="34" charset="0"/>
                <a:cs typeface="Arial" pitchFamily="34" charset="0"/>
              </a:rPr>
              <a:t>0</a:t>
            </a:r>
            <a:br>
              <a:rPr lang="en-US" sz="2700" dirty="0" smtClean="0">
                <a:latin typeface="Arial" pitchFamily="34" charset="0"/>
                <a:cs typeface="Arial" pitchFamily="34" charset="0"/>
              </a:rPr>
            </a:br>
            <a:r>
              <a:rPr lang="en-US" sz="2700" dirty="0" smtClean="0">
                <a:latin typeface="Arial" pitchFamily="34" charset="0"/>
                <a:cs typeface="Arial" pitchFamily="34" charset="0"/>
              </a:rPr>
              <a:t>Using the central difference, </a:t>
            </a:r>
            <a:r>
              <a:rPr lang="en-US" sz="2700" dirty="0">
                <a:latin typeface="Arial" pitchFamily="34" charset="0"/>
                <a:cs typeface="Arial" pitchFamily="34" charset="0"/>
              </a:rPr>
              <a:t>(∂</a:t>
            </a:r>
            <a:r>
              <a:rPr lang="en-US" sz="2700" baseline="30000" dirty="0">
                <a:latin typeface="Arial" pitchFamily="34" charset="0"/>
                <a:cs typeface="Arial" pitchFamily="34" charset="0"/>
              </a:rPr>
              <a:t>2</a:t>
            </a:r>
            <a:r>
              <a:rPr lang="en-US" sz="2700" dirty="0">
                <a:latin typeface="Arial" pitchFamily="34" charset="0"/>
                <a:cs typeface="Arial" pitchFamily="34" charset="0"/>
              </a:rPr>
              <a:t>w/∂</a:t>
            </a:r>
            <a:r>
              <a:rPr lang="en-US" sz="2700" dirty="0" smtClean="0">
                <a:latin typeface="Arial" pitchFamily="34" charset="0"/>
                <a:cs typeface="Arial" pitchFamily="34" charset="0"/>
              </a:rPr>
              <a:t>x</a:t>
            </a:r>
            <a:r>
              <a:rPr lang="en-US" sz="2700" baseline="30000" dirty="0" smtClean="0">
                <a:latin typeface="Arial" pitchFamily="34" charset="0"/>
                <a:cs typeface="Arial" pitchFamily="34" charset="0"/>
              </a:rPr>
              <a:t>2</a:t>
            </a:r>
            <a:r>
              <a:rPr lang="en-US" sz="2700" dirty="0" smtClean="0">
                <a:latin typeface="Arial" pitchFamily="34" charset="0"/>
                <a:cs typeface="Arial" pitchFamily="34" charset="0"/>
              </a:rPr>
              <a:t>)or(</a:t>
            </a:r>
            <a:r>
              <a:rPr lang="en-US" sz="2700" dirty="0">
                <a:latin typeface="Arial" pitchFamily="34" charset="0"/>
                <a:cs typeface="Arial" pitchFamily="34" charset="0"/>
              </a:rPr>
              <a:t>∂</a:t>
            </a:r>
            <a:r>
              <a:rPr lang="en-US" sz="2700" baseline="30000" dirty="0">
                <a:latin typeface="Arial" pitchFamily="34" charset="0"/>
                <a:cs typeface="Arial" pitchFamily="34" charset="0"/>
              </a:rPr>
              <a:t>2</a:t>
            </a:r>
            <a:r>
              <a:rPr lang="en-US" sz="2700" dirty="0">
                <a:latin typeface="Arial" pitchFamily="34" charset="0"/>
                <a:cs typeface="Arial" pitchFamily="34" charset="0"/>
              </a:rPr>
              <a:t>w/∂y</a:t>
            </a:r>
            <a:r>
              <a:rPr lang="en-US" sz="2700" baseline="30000" dirty="0">
                <a:latin typeface="Arial" pitchFamily="34" charset="0"/>
                <a:cs typeface="Arial" pitchFamily="34" charset="0"/>
              </a:rPr>
              <a:t>2</a:t>
            </a:r>
            <a:r>
              <a:rPr lang="en-US" sz="2700" dirty="0">
                <a:latin typeface="Arial" pitchFamily="34" charset="0"/>
                <a:cs typeface="Arial" pitchFamily="34" charset="0"/>
              </a:rPr>
              <a:t>)=</a:t>
            </a:r>
            <a:r>
              <a:rPr lang="en-US" sz="2700" dirty="0" smtClean="0">
                <a:latin typeface="Arial" pitchFamily="34" charset="0"/>
                <a:cs typeface="Arial" pitchFamily="34" charset="0"/>
              </a:rPr>
              <a:t>0  at a point ’n’</a:t>
            </a:r>
            <a:br>
              <a:rPr lang="en-US" sz="2700" dirty="0" smtClean="0">
                <a:latin typeface="Arial" pitchFamily="34" charset="0"/>
                <a:cs typeface="Arial" pitchFamily="34" charset="0"/>
              </a:rPr>
            </a:br>
            <a:r>
              <a:rPr lang="en-US" sz="2700" dirty="0">
                <a:latin typeface="Arial" pitchFamily="34" charset="0"/>
                <a:cs typeface="Arial" pitchFamily="34" charset="0"/>
              </a:rPr>
              <a:t>	</a:t>
            </a:r>
            <a:r>
              <a:rPr lang="en-US" sz="2700" dirty="0" smtClean="0">
                <a:latin typeface="Arial" pitchFamily="34" charset="0"/>
                <a:cs typeface="Arial" pitchFamily="34" charset="0"/>
              </a:rPr>
              <a:t>	= </a:t>
            </a:r>
            <a:r>
              <a:rPr lang="en-US" sz="2700" dirty="0">
                <a:latin typeface="Arial" pitchFamily="34" charset="0"/>
                <a:cs typeface="Arial" pitchFamily="34" charset="0"/>
              </a:rPr>
              <a:t>(w</a:t>
            </a:r>
            <a:r>
              <a:rPr lang="en-US" sz="2700" baseline="-25000" dirty="0">
                <a:latin typeface="Arial" pitchFamily="34" charset="0"/>
                <a:cs typeface="Arial" pitchFamily="34" charset="0"/>
              </a:rPr>
              <a:t>n+1</a:t>
            </a:r>
            <a:r>
              <a:rPr lang="en-US" sz="2700" dirty="0">
                <a:latin typeface="Arial" pitchFamily="34" charset="0"/>
                <a:cs typeface="Arial" pitchFamily="34" charset="0"/>
              </a:rPr>
              <a:t> – 2w</a:t>
            </a:r>
            <a:r>
              <a:rPr lang="en-US" sz="2700" baseline="-25000" dirty="0">
                <a:latin typeface="Arial" pitchFamily="34" charset="0"/>
                <a:cs typeface="Arial" pitchFamily="34" charset="0"/>
              </a:rPr>
              <a:t>n</a:t>
            </a:r>
            <a:r>
              <a:rPr lang="en-US" sz="2700" dirty="0">
                <a:latin typeface="Arial" pitchFamily="34" charset="0"/>
                <a:cs typeface="Arial" pitchFamily="34" charset="0"/>
              </a:rPr>
              <a:t> + w</a:t>
            </a:r>
            <a:r>
              <a:rPr lang="en-US" sz="2700" baseline="-25000" dirty="0">
                <a:latin typeface="Arial" pitchFamily="34" charset="0"/>
                <a:cs typeface="Arial" pitchFamily="34" charset="0"/>
              </a:rPr>
              <a:t>n-1</a:t>
            </a:r>
            <a:r>
              <a:rPr lang="en-US" sz="2700" dirty="0">
                <a:latin typeface="Arial" pitchFamily="34" charset="0"/>
                <a:cs typeface="Arial" pitchFamily="34" charset="0"/>
              </a:rPr>
              <a:t>)/</a:t>
            </a:r>
            <a:r>
              <a:rPr lang="en-US" sz="2700" dirty="0" smtClean="0">
                <a:latin typeface="Arial" pitchFamily="34" charset="0"/>
                <a:cs typeface="Arial" pitchFamily="34" charset="0"/>
              </a:rPr>
              <a:t>2λ</a:t>
            </a:r>
            <a:r>
              <a:rPr lang="en-US" sz="2700" baseline="30000" dirty="0" smtClean="0">
                <a:latin typeface="Arial" pitchFamily="34" charset="0"/>
                <a:cs typeface="Arial" pitchFamily="34" charset="0"/>
              </a:rPr>
              <a:t>2</a:t>
            </a:r>
            <a:r>
              <a:rPr lang="en-US" sz="2700" dirty="0" smtClean="0">
                <a:latin typeface="Arial" pitchFamily="34" charset="0"/>
                <a:cs typeface="Arial" pitchFamily="34" charset="0"/>
              </a:rPr>
              <a:t>  			(b)</a:t>
            </a:r>
            <a:br>
              <a:rPr lang="en-US" sz="2700" dirty="0" smtClean="0">
                <a:latin typeface="Arial" pitchFamily="34" charset="0"/>
                <a:cs typeface="Arial" pitchFamily="34" charset="0"/>
              </a:rPr>
            </a:br>
            <a:r>
              <a:rPr lang="en-US" sz="2700" dirty="0">
                <a:latin typeface="Arial" pitchFamily="34" charset="0"/>
                <a:cs typeface="Arial" pitchFamily="34" charset="0"/>
              </a:rPr>
              <a:t/>
            </a:r>
            <a:br>
              <a:rPr lang="en-US" sz="2700" dirty="0">
                <a:latin typeface="Arial" pitchFamily="34" charset="0"/>
                <a:cs typeface="Arial" pitchFamily="34" charset="0"/>
              </a:rPr>
            </a:br>
            <a:r>
              <a:rPr lang="en-US" sz="2700" dirty="0" smtClean="0">
                <a:latin typeface="Arial" pitchFamily="34" charset="0"/>
                <a:cs typeface="Arial" pitchFamily="34" charset="0"/>
              </a:rPr>
              <a:t>Applying the condition (b) at the points 2, 3, 4, 6,10,11,15, 16, 20, 22, 23, 24 we get the following conditions.</a:t>
            </a:r>
            <a:br>
              <a:rPr lang="en-US" sz="2700" dirty="0" smtClean="0">
                <a:latin typeface="Arial" pitchFamily="34" charset="0"/>
                <a:cs typeface="Arial" pitchFamily="34" charset="0"/>
              </a:rPr>
            </a:br>
            <a:r>
              <a:rPr lang="en-US" sz="2700" dirty="0">
                <a:latin typeface="Arial" pitchFamily="34" charset="0"/>
                <a:cs typeface="Arial" pitchFamily="34" charset="0"/>
              </a:rPr>
              <a:t>w</a:t>
            </a:r>
            <a:r>
              <a:rPr lang="en-US" sz="2700" baseline="-25000" dirty="0">
                <a:latin typeface="Arial" pitchFamily="34" charset="0"/>
                <a:cs typeface="Arial" pitchFamily="34" charset="0"/>
              </a:rPr>
              <a:t>26</a:t>
            </a:r>
            <a:r>
              <a:rPr lang="en-US" sz="2700" dirty="0">
                <a:latin typeface="Arial" pitchFamily="34" charset="0"/>
                <a:cs typeface="Arial" pitchFamily="34" charset="0"/>
              </a:rPr>
              <a:t>  =  </a:t>
            </a:r>
            <a:r>
              <a:rPr lang="en-US" sz="2700" dirty="0" smtClean="0">
                <a:latin typeface="Arial" pitchFamily="34" charset="0"/>
                <a:cs typeface="Arial" pitchFamily="34" charset="0"/>
              </a:rPr>
              <a:t>-w</a:t>
            </a:r>
            <a:r>
              <a:rPr lang="en-US" sz="2700" baseline="-25000" dirty="0" smtClean="0">
                <a:latin typeface="Arial" pitchFamily="34" charset="0"/>
                <a:cs typeface="Arial" pitchFamily="34" charset="0"/>
              </a:rPr>
              <a:t>7</a:t>
            </a:r>
            <a:r>
              <a:rPr lang="en-US" sz="2700" dirty="0">
                <a:latin typeface="Arial" pitchFamily="34" charset="0"/>
                <a:cs typeface="Arial" pitchFamily="34" charset="0"/>
              </a:rPr>
              <a:t>	w</a:t>
            </a:r>
            <a:r>
              <a:rPr lang="en-US" sz="2700" baseline="-25000" dirty="0">
                <a:latin typeface="Arial" pitchFamily="34" charset="0"/>
                <a:cs typeface="Arial" pitchFamily="34" charset="0"/>
              </a:rPr>
              <a:t>27</a:t>
            </a:r>
            <a:r>
              <a:rPr lang="en-US" sz="2700" dirty="0">
                <a:latin typeface="Arial" pitchFamily="34" charset="0"/>
                <a:cs typeface="Arial" pitchFamily="34" charset="0"/>
              </a:rPr>
              <a:t>  =  -w</a:t>
            </a:r>
            <a:r>
              <a:rPr lang="en-US" sz="2700" baseline="-25000" dirty="0">
                <a:latin typeface="Arial" pitchFamily="34" charset="0"/>
                <a:cs typeface="Arial" pitchFamily="34" charset="0"/>
              </a:rPr>
              <a:t>8</a:t>
            </a:r>
            <a:r>
              <a:rPr lang="en-US" sz="2700" dirty="0">
                <a:latin typeface="Arial" pitchFamily="34" charset="0"/>
                <a:cs typeface="Arial" pitchFamily="34" charset="0"/>
              </a:rPr>
              <a:t>	w</a:t>
            </a:r>
            <a:r>
              <a:rPr lang="en-US" sz="2700" baseline="-25000" dirty="0">
                <a:latin typeface="Arial" pitchFamily="34" charset="0"/>
                <a:cs typeface="Arial" pitchFamily="34" charset="0"/>
              </a:rPr>
              <a:t>28</a:t>
            </a:r>
            <a:r>
              <a:rPr lang="en-US" sz="2700" dirty="0">
                <a:latin typeface="Arial" pitchFamily="34" charset="0"/>
                <a:cs typeface="Arial" pitchFamily="34" charset="0"/>
              </a:rPr>
              <a:t>  =  -w</a:t>
            </a:r>
            <a:r>
              <a:rPr lang="en-US" sz="2700" baseline="-25000" dirty="0">
                <a:latin typeface="Arial" pitchFamily="34" charset="0"/>
                <a:cs typeface="Arial" pitchFamily="34" charset="0"/>
              </a:rPr>
              <a:t>9</a:t>
            </a:r>
            <a:r>
              <a:rPr lang="en-US" sz="2700" dirty="0">
                <a:latin typeface="Arial" pitchFamily="34" charset="0"/>
                <a:cs typeface="Arial" pitchFamily="34" charset="0"/>
              </a:rPr>
              <a:t/>
            </a:r>
            <a:br>
              <a:rPr lang="en-US" sz="2700" dirty="0">
                <a:latin typeface="Arial" pitchFamily="34" charset="0"/>
                <a:cs typeface="Arial" pitchFamily="34" charset="0"/>
              </a:rPr>
            </a:b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29</a:t>
            </a:r>
            <a:r>
              <a:rPr lang="en-US" sz="2700" dirty="0" smtClean="0">
                <a:latin typeface="Arial" pitchFamily="34" charset="0"/>
                <a:cs typeface="Arial" pitchFamily="34" charset="0"/>
              </a:rPr>
              <a:t>  </a:t>
            </a:r>
            <a:r>
              <a:rPr lang="en-US" sz="2700" dirty="0">
                <a:latin typeface="Arial" pitchFamily="34" charset="0"/>
                <a:cs typeface="Arial" pitchFamily="34" charset="0"/>
              </a:rPr>
              <a:t>=  -w</a:t>
            </a:r>
            <a:r>
              <a:rPr lang="en-US" sz="2700" baseline="-25000" dirty="0">
                <a:latin typeface="Arial" pitchFamily="34" charset="0"/>
                <a:cs typeface="Arial" pitchFamily="34" charset="0"/>
              </a:rPr>
              <a:t>7</a:t>
            </a:r>
            <a:r>
              <a:rPr lang="en-US" sz="2700" dirty="0">
                <a:latin typeface="Arial" pitchFamily="34" charset="0"/>
                <a:cs typeface="Arial" pitchFamily="34" charset="0"/>
              </a:rPr>
              <a:t>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30</a:t>
            </a:r>
            <a:r>
              <a:rPr lang="en-US" sz="2700" dirty="0" smtClean="0">
                <a:latin typeface="Arial" pitchFamily="34" charset="0"/>
                <a:cs typeface="Arial" pitchFamily="34" charset="0"/>
              </a:rPr>
              <a:t>  </a:t>
            </a:r>
            <a:r>
              <a:rPr lang="en-US" sz="2700" dirty="0">
                <a:latin typeface="Arial" pitchFamily="34" charset="0"/>
                <a:cs typeface="Arial" pitchFamily="34" charset="0"/>
              </a:rPr>
              <a:t>=  -w</a:t>
            </a:r>
            <a:r>
              <a:rPr lang="en-US" sz="2700" baseline="-25000" dirty="0">
                <a:latin typeface="Arial" pitchFamily="34" charset="0"/>
                <a:cs typeface="Arial" pitchFamily="34" charset="0"/>
              </a:rPr>
              <a:t>9</a:t>
            </a:r>
            <a:r>
              <a:rPr lang="en-US" sz="2700" dirty="0">
                <a:latin typeface="Arial" pitchFamily="34" charset="0"/>
                <a:cs typeface="Arial" pitchFamily="34" charset="0"/>
              </a:rPr>
              <a:t>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31</a:t>
            </a:r>
            <a:r>
              <a:rPr lang="en-US" sz="2700" dirty="0" smtClean="0">
                <a:latin typeface="Arial" pitchFamily="34" charset="0"/>
                <a:cs typeface="Arial" pitchFamily="34" charset="0"/>
              </a:rPr>
              <a:t>  </a:t>
            </a:r>
            <a:r>
              <a:rPr lang="en-US" sz="2700" dirty="0">
                <a:latin typeface="Arial" pitchFamily="34" charset="0"/>
                <a:cs typeface="Arial" pitchFamily="34" charset="0"/>
              </a:rPr>
              <a:t>=  -w</a:t>
            </a:r>
            <a:r>
              <a:rPr lang="en-US" sz="2700" baseline="-25000" dirty="0">
                <a:latin typeface="Arial" pitchFamily="34" charset="0"/>
                <a:cs typeface="Arial" pitchFamily="34" charset="0"/>
              </a:rPr>
              <a:t>12</a:t>
            </a:r>
            <a:r>
              <a:rPr lang="en-US" sz="2700" dirty="0">
                <a:latin typeface="Arial" pitchFamily="34" charset="0"/>
                <a:cs typeface="Arial" pitchFamily="34" charset="0"/>
              </a:rPr>
              <a:t/>
            </a:r>
            <a:br>
              <a:rPr lang="en-US" sz="2700" dirty="0">
                <a:latin typeface="Arial" pitchFamily="34" charset="0"/>
                <a:cs typeface="Arial" pitchFamily="34" charset="0"/>
              </a:rPr>
            </a:b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32</a:t>
            </a:r>
            <a:r>
              <a:rPr lang="en-US" sz="2700" dirty="0" smtClean="0">
                <a:latin typeface="Arial" pitchFamily="34" charset="0"/>
                <a:cs typeface="Arial" pitchFamily="34" charset="0"/>
              </a:rPr>
              <a:t>  </a:t>
            </a:r>
            <a:r>
              <a:rPr lang="en-US" sz="2700" dirty="0">
                <a:latin typeface="Arial" pitchFamily="34" charset="0"/>
                <a:cs typeface="Arial" pitchFamily="34" charset="0"/>
              </a:rPr>
              <a:t>=  -w</a:t>
            </a:r>
            <a:r>
              <a:rPr lang="en-US" sz="2700" baseline="-25000" dirty="0">
                <a:latin typeface="Arial" pitchFamily="34" charset="0"/>
                <a:cs typeface="Arial" pitchFamily="34" charset="0"/>
              </a:rPr>
              <a:t>14</a:t>
            </a:r>
            <a:r>
              <a:rPr lang="en-US" sz="2700" dirty="0">
                <a:latin typeface="Arial" pitchFamily="34" charset="0"/>
                <a:cs typeface="Arial" pitchFamily="34" charset="0"/>
              </a:rPr>
              <a:t>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33</a:t>
            </a:r>
            <a:r>
              <a:rPr lang="en-US" sz="2700" dirty="0" smtClean="0">
                <a:latin typeface="Arial" pitchFamily="34" charset="0"/>
                <a:cs typeface="Arial" pitchFamily="34" charset="0"/>
              </a:rPr>
              <a:t>  </a:t>
            </a:r>
            <a:r>
              <a:rPr lang="en-US" sz="2700" dirty="0">
                <a:latin typeface="Arial" pitchFamily="34" charset="0"/>
                <a:cs typeface="Arial" pitchFamily="34" charset="0"/>
              </a:rPr>
              <a:t>=  -w</a:t>
            </a:r>
            <a:r>
              <a:rPr lang="en-US" sz="2700" baseline="-25000" dirty="0">
                <a:latin typeface="Arial" pitchFamily="34" charset="0"/>
                <a:cs typeface="Arial" pitchFamily="34" charset="0"/>
              </a:rPr>
              <a:t>17</a:t>
            </a:r>
            <a:r>
              <a:rPr lang="en-US" sz="2700" dirty="0">
                <a:latin typeface="Arial" pitchFamily="34" charset="0"/>
                <a:cs typeface="Arial" pitchFamily="34" charset="0"/>
              </a:rPr>
              <a:t>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34</a:t>
            </a:r>
            <a:r>
              <a:rPr lang="en-US" sz="2700" dirty="0" smtClean="0">
                <a:latin typeface="Arial" pitchFamily="34" charset="0"/>
                <a:cs typeface="Arial" pitchFamily="34" charset="0"/>
              </a:rPr>
              <a:t>  </a:t>
            </a:r>
            <a:r>
              <a:rPr lang="en-US" sz="2700" dirty="0">
                <a:latin typeface="Arial" pitchFamily="34" charset="0"/>
                <a:cs typeface="Arial" pitchFamily="34" charset="0"/>
              </a:rPr>
              <a:t>=  -w</a:t>
            </a:r>
            <a:r>
              <a:rPr lang="en-US" sz="2700" baseline="-25000" dirty="0">
                <a:latin typeface="Arial" pitchFamily="34" charset="0"/>
                <a:cs typeface="Arial" pitchFamily="34" charset="0"/>
              </a:rPr>
              <a:t>19</a:t>
            </a:r>
            <a:r>
              <a:rPr lang="en-US" sz="2700" dirty="0">
                <a:latin typeface="Arial" pitchFamily="34" charset="0"/>
                <a:cs typeface="Arial" pitchFamily="34" charset="0"/>
              </a:rPr>
              <a:t/>
            </a:r>
            <a:br>
              <a:rPr lang="en-US" sz="2700" dirty="0">
                <a:latin typeface="Arial" pitchFamily="34" charset="0"/>
                <a:cs typeface="Arial" pitchFamily="34" charset="0"/>
              </a:rPr>
            </a:br>
            <a:r>
              <a:rPr lang="en-US" sz="2700" dirty="0" smtClean="0">
                <a:latin typeface="Arial" pitchFamily="34" charset="0"/>
                <a:cs typeface="Arial" pitchFamily="34" charset="0"/>
              </a:rPr>
              <a:t>w</a:t>
            </a:r>
            <a:r>
              <a:rPr lang="en-US" sz="2700" baseline="-25000" dirty="0" smtClean="0">
                <a:latin typeface="Arial" pitchFamily="34" charset="0"/>
                <a:cs typeface="Arial" pitchFamily="34" charset="0"/>
              </a:rPr>
              <a:t>35</a:t>
            </a:r>
            <a:r>
              <a:rPr lang="en-US" sz="2700" dirty="0" smtClean="0">
                <a:latin typeface="Arial" pitchFamily="34" charset="0"/>
                <a:cs typeface="Arial" pitchFamily="34" charset="0"/>
              </a:rPr>
              <a:t>  </a:t>
            </a:r>
            <a:r>
              <a:rPr lang="en-US" sz="2700" dirty="0">
                <a:latin typeface="Arial" pitchFamily="34" charset="0"/>
                <a:cs typeface="Arial" pitchFamily="34" charset="0"/>
              </a:rPr>
              <a:t>=  -w</a:t>
            </a:r>
            <a:r>
              <a:rPr lang="en-US" sz="2700" baseline="-25000" dirty="0">
                <a:latin typeface="Arial" pitchFamily="34" charset="0"/>
                <a:cs typeface="Arial" pitchFamily="34" charset="0"/>
              </a:rPr>
              <a:t>17</a:t>
            </a:r>
            <a:r>
              <a:rPr lang="en-US" sz="2700" dirty="0">
                <a:latin typeface="Arial" pitchFamily="34" charset="0"/>
                <a:cs typeface="Arial" pitchFamily="34" charset="0"/>
              </a:rPr>
              <a:t>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36</a:t>
            </a:r>
            <a:r>
              <a:rPr lang="en-US" sz="2700" dirty="0" smtClean="0">
                <a:latin typeface="Arial" pitchFamily="34" charset="0"/>
                <a:cs typeface="Arial" pitchFamily="34" charset="0"/>
              </a:rPr>
              <a:t>  </a:t>
            </a:r>
            <a:r>
              <a:rPr lang="en-US" sz="2700" dirty="0">
                <a:latin typeface="Arial" pitchFamily="34" charset="0"/>
                <a:cs typeface="Arial" pitchFamily="34" charset="0"/>
              </a:rPr>
              <a:t>= -w</a:t>
            </a:r>
            <a:r>
              <a:rPr lang="en-US" sz="2700" baseline="-25000" dirty="0">
                <a:latin typeface="Arial" pitchFamily="34" charset="0"/>
                <a:cs typeface="Arial" pitchFamily="34" charset="0"/>
              </a:rPr>
              <a:t>18</a:t>
            </a:r>
            <a:r>
              <a:rPr lang="en-US" sz="2700" dirty="0">
                <a:latin typeface="Arial" pitchFamily="34" charset="0"/>
                <a:cs typeface="Arial" pitchFamily="34" charset="0"/>
              </a:rPr>
              <a:t>	</a:t>
            </a:r>
            <a:r>
              <a:rPr lang="en-US" sz="2700" dirty="0" smtClean="0">
                <a:latin typeface="Arial" pitchFamily="34" charset="0"/>
                <a:cs typeface="Arial" pitchFamily="34" charset="0"/>
              </a:rPr>
              <a:t> w</a:t>
            </a:r>
            <a:r>
              <a:rPr lang="en-US" sz="2700" baseline="-25000" dirty="0" smtClean="0">
                <a:latin typeface="Arial" pitchFamily="34" charset="0"/>
                <a:cs typeface="Arial" pitchFamily="34" charset="0"/>
              </a:rPr>
              <a:t>37</a:t>
            </a:r>
            <a:r>
              <a:rPr lang="en-US" sz="2700" dirty="0" smtClean="0">
                <a:latin typeface="Arial" pitchFamily="34" charset="0"/>
                <a:cs typeface="Arial" pitchFamily="34" charset="0"/>
              </a:rPr>
              <a:t>  </a:t>
            </a:r>
            <a:r>
              <a:rPr lang="en-US" sz="2700" dirty="0">
                <a:latin typeface="Arial" pitchFamily="34" charset="0"/>
                <a:cs typeface="Arial" pitchFamily="34" charset="0"/>
              </a:rPr>
              <a:t>= -w</a:t>
            </a:r>
            <a:r>
              <a:rPr lang="en-US" sz="2700" baseline="-25000" dirty="0">
                <a:latin typeface="Arial" pitchFamily="34" charset="0"/>
                <a:cs typeface="Arial" pitchFamily="34" charset="0"/>
              </a:rPr>
              <a:t>19</a:t>
            </a:r>
            <a:r>
              <a:rPr lang="en-US" sz="2700" dirty="0">
                <a:latin typeface="Arial" pitchFamily="34" charset="0"/>
                <a:cs typeface="Arial" pitchFamily="34" charset="0"/>
              </a:rPr>
              <a:t/>
            </a:r>
            <a:br>
              <a:rPr lang="en-US" sz="2700" dirty="0">
                <a:latin typeface="Arial" pitchFamily="34" charset="0"/>
                <a:cs typeface="Arial" pitchFamily="34" charset="0"/>
              </a:rPr>
            </a:b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pPr algn="ct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1800" dirty="0" smtClean="0">
                <a:latin typeface="Arial" pitchFamily="34" charset="0"/>
                <a:cs typeface="Arial" pitchFamily="34" charset="0"/>
              </a:rPr>
              <a:t>Fig. 3. </a:t>
            </a:r>
            <a:r>
              <a:rPr lang="en-US" sz="1800" dirty="0" err="1" smtClean="0">
                <a:latin typeface="Arial" pitchFamily="34" charset="0"/>
                <a:cs typeface="Arial" pitchFamily="34" charset="0"/>
              </a:rPr>
              <a:t>Discretization</a:t>
            </a:r>
            <a:r>
              <a:rPr lang="en-US" sz="1800" dirty="0" smtClean="0">
                <a:latin typeface="Arial" pitchFamily="34" charset="0"/>
                <a:cs typeface="Arial" pitchFamily="34" charset="0"/>
              </a:rPr>
              <a:t> of a simply  supported plate</a:t>
            </a:r>
            <a:endParaRPr lang="en-US" sz="2400" dirty="0">
              <a:latin typeface="Arial" pitchFamily="34" charset="0"/>
              <a:cs typeface="Arial" pitchFamily="34" charset="0"/>
            </a:endParaRPr>
          </a:p>
        </p:txBody>
      </p:sp>
      <p:pic>
        <p:nvPicPr>
          <p:cNvPr id="3" name="Picture 2"/>
          <p:cNvPicPr>
            <a:picLocks noChangeAspect="1" noChangeArrowheads="1"/>
          </p:cNvPicPr>
          <p:nvPr/>
        </p:nvPicPr>
        <p:blipFill>
          <a:blip r:embed="rId2"/>
          <a:srcRect/>
          <a:stretch>
            <a:fillRect/>
          </a:stretch>
        </p:blipFill>
        <p:spPr bwMode="auto">
          <a:xfrm>
            <a:off x="1219200" y="533400"/>
            <a:ext cx="6629400" cy="4876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pPr algn="l"/>
            <a:r>
              <a:rPr lang="en-US" sz="2400" dirty="0" smtClean="0">
                <a:latin typeface="Arial" pitchFamily="34" charset="0"/>
                <a:cs typeface="Arial" pitchFamily="34" charset="0"/>
              </a:rPr>
              <a:t>Applying the finite difference pattern to the nodal points 8, 9, 13 and making use of the conditions(a) and (c) and symmetry conditions we get,</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a:t> </a:t>
            </a:r>
            <a:r>
              <a:rPr lang="en-US" sz="2400" dirty="0">
                <a:latin typeface="Arial" pitchFamily="34" charset="0"/>
                <a:cs typeface="Arial" pitchFamily="34" charset="0"/>
              </a:rPr>
              <a:t>20w</a:t>
            </a:r>
            <a:r>
              <a:rPr lang="en-US" sz="2400" baseline="-25000" dirty="0">
                <a:latin typeface="Arial" pitchFamily="34" charset="0"/>
                <a:cs typeface="Arial" pitchFamily="34" charset="0"/>
              </a:rPr>
              <a:t>8 </a:t>
            </a:r>
            <a:r>
              <a:rPr lang="en-US" sz="2400" dirty="0">
                <a:latin typeface="Arial" pitchFamily="34" charset="0"/>
                <a:cs typeface="Arial" pitchFamily="34" charset="0"/>
              </a:rPr>
              <a:t> - 8(w</a:t>
            </a:r>
            <a:r>
              <a:rPr lang="en-US" sz="2400" baseline="-25000" dirty="0">
                <a:latin typeface="Arial" pitchFamily="34" charset="0"/>
                <a:cs typeface="Arial" pitchFamily="34" charset="0"/>
              </a:rPr>
              <a:t>9</a:t>
            </a:r>
            <a:r>
              <a:rPr lang="en-US" sz="2400" dirty="0">
                <a:latin typeface="Arial" pitchFamily="34" charset="0"/>
                <a:cs typeface="Arial" pitchFamily="34" charset="0"/>
              </a:rPr>
              <a:t>+w</a:t>
            </a:r>
            <a:r>
              <a:rPr lang="en-US" sz="2400" baseline="-25000" dirty="0">
                <a:latin typeface="Arial" pitchFamily="34" charset="0"/>
                <a:cs typeface="Arial" pitchFamily="34" charset="0"/>
              </a:rPr>
              <a:t>9</a:t>
            </a:r>
            <a:r>
              <a:rPr lang="en-US" sz="2400" dirty="0">
                <a:latin typeface="Arial" pitchFamily="34" charset="0"/>
                <a:cs typeface="Arial" pitchFamily="34" charset="0"/>
              </a:rPr>
              <a:t>+w</a:t>
            </a:r>
            <a:r>
              <a:rPr lang="en-US" sz="2400" baseline="-25000" dirty="0">
                <a:latin typeface="Arial" pitchFamily="34" charset="0"/>
                <a:cs typeface="Arial" pitchFamily="34" charset="0"/>
              </a:rPr>
              <a:t>13</a:t>
            </a:r>
            <a:r>
              <a:rPr lang="en-US" sz="2400" dirty="0">
                <a:latin typeface="Arial" pitchFamily="34" charset="0"/>
                <a:cs typeface="Arial" pitchFamily="34" charset="0"/>
              </a:rPr>
              <a:t>) + 2(2w</a:t>
            </a:r>
            <a:r>
              <a:rPr lang="en-US" sz="2400" baseline="-25000" dirty="0">
                <a:latin typeface="Arial" pitchFamily="34" charset="0"/>
                <a:cs typeface="Arial" pitchFamily="34" charset="0"/>
              </a:rPr>
              <a:t>8</a:t>
            </a:r>
            <a:r>
              <a:rPr lang="en-US" sz="2400" dirty="0">
                <a:latin typeface="Arial" pitchFamily="34" charset="0"/>
                <a:cs typeface="Arial" pitchFamily="34" charset="0"/>
              </a:rPr>
              <a:t>) + (-w</a:t>
            </a:r>
            <a:r>
              <a:rPr lang="en-US" sz="2400" baseline="-25000" dirty="0">
                <a:latin typeface="Arial" pitchFamily="34" charset="0"/>
                <a:cs typeface="Arial" pitchFamily="34" charset="0"/>
              </a:rPr>
              <a:t>8</a:t>
            </a:r>
            <a:r>
              <a:rPr lang="en-US" sz="2400" dirty="0">
                <a:latin typeface="Arial" pitchFamily="34" charset="0"/>
                <a:cs typeface="Arial" pitchFamily="34" charset="0"/>
              </a:rPr>
              <a:t>+w</a:t>
            </a:r>
            <a:r>
              <a:rPr lang="en-US" sz="2400" baseline="-25000" dirty="0">
                <a:latin typeface="Arial" pitchFamily="34" charset="0"/>
                <a:cs typeface="Arial" pitchFamily="34" charset="0"/>
              </a:rPr>
              <a:t>8</a:t>
            </a:r>
            <a:r>
              <a:rPr lang="en-US" sz="2400" dirty="0">
                <a:latin typeface="Arial" pitchFamily="34" charset="0"/>
                <a:cs typeface="Arial" pitchFamily="34" charset="0"/>
              </a:rPr>
              <a:t>) = (pλ</a:t>
            </a:r>
            <a:r>
              <a:rPr lang="en-US" sz="2400" baseline="30000" dirty="0">
                <a:latin typeface="Arial" pitchFamily="34" charset="0"/>
                <a:cs typeface="Arial" pitchFamily="34" charset="0"/>
              </a:rPr>
              <a:t>4</a:t>
            </a:r>
            <a:r>
              <a:rPr lang="en-US" sz="2400" dirty="0">
                <a:latin typeface="Arial" pitchFamily="34" charset="0"/>
                <a:cs typeface="Arial" pitchFamily="34" charset="0"/>
              </a:rPr>
              <a:t>)/D</a:t>
            </a:r>
            <a:br>
              <a:rPr lang="en-US" sz="2400" dirty="0">
                <a:latin typeface="Arial" pitchFamily="34" charset="0"/>
                <a:cs typeface="Arial" pitchFamily="34" charset="0"/>
              </a:rPr>
            </a:br>
            <a:r>
              <a:rPr lang="en-US" sz="2400" dirty="0">
                <a:latin typeface="Arial" pitchFamily="34" charset="0"/>
                <a:cs typeface="Arial" pitchFamily="34" charset="0"/>
              </a:rPr>
              <a:t>20w</a:t>
            </a:r>
            <a:r>
              <a:rPr lang="en-US" sz="2400" baseline="-25000" dirty="0">
                <a:latin typeface="Arial" pitchFamily="34" charset="0"/>
                <a:cs typeface="Arial" pitchFamily="34" charset="0"/>
              </a:rPr>
              <a:t>9</a:t>
            </a:r>
            <a:r>
              <a:rPr lang="en-US" sz="2400" dirty="0">
                <a:latin typeface="Arial" pitchFamily="34" charset="0"/>
                <a:cs typeface="Arial" pitchFamily="34" charset="0"/>
              </a:rPr>
              <a:t>  - 8(w</a:t>
            </a:r>
            <a:r>
              <a:rPr lang="en-US" sz="2400" baseline="-25000" dirty="0">
                <a:latin typeface="Arial" pitchFamily="34" charset="0"/>
                <a:cs typeface="Arial" pitchFamily="34" charset="0"/>
              </a:rPr>
              <a:t>8</a:t>
            </a:r>
            <a:r>
              <a:rPr lang="en-US" sz="2400" dirty="0">
                <a:latin typeface="Arial" pitchFamily="34" charset="0"/>
                <a:cs typeface="Arial" pitchFamily="34" charset="0"/>
              </a:rPr>
              <a:t>+w</a:t>
            </a:r>
            <a:r>
              <a:rPr lang="en-US" sz="2400" baseline="-25000" dirty="0">
                <a:latin typeface="Arial" pitchFamily="34" charset="0"/>
                <a:cs typeface="Arial" pitchFamily="34" charset="0"/>
              </a:rPr>
              <a:t>8</a:t>
            </a:r>
            <a:r>
              <a:rPr lang="en-US" sz="2400" dirty="0">
                <a:latin typeface="Arial" pitchFamily="34" charset="0"/>
                <a:cs typeface="Arial" pitchFamily="34" charset="0"/>
              </a:rPr>
              <a:t>) + 2(w</a:t>
            </a:r>
            <a:r>
              <a:rPr lang="en-US" sz="2400" baseline="-25000" dirty="0">
                <a:latin typeface="Arial" pitchFamily="34" charset="0"/>
                <a:cs typeface="Arial" pitchFamily="34" charset="0"/>
              </a:rPr>
              <a:t>13</a:t>
            </a:r>
            <a:r>
              <a:rPr lang="en-US" sz="2400" dirty="0">
                <a:latin typeface="Arial" pitchFamily="34" charset="0"/>
                <a:cs typeface="Arial" pitchFamily="34" charset="0"/>
              </a:rPr>
              <a:t>) + (-w</a:t>
            </a:r>
            <a:r>
              <a:rPr lang="en-US" sz="2400" baseline="-25000" dirty="0">
                <a:latin typeface="Arial" pitchFamily="34" charset="0"/>
                <a:cs typeface="Arial" pitchFamily="34" charset="0"/>
              </a:rPr>
              <a:t>9</a:t>
            </a:r>
            <a:r>
              <a:rPr lang="en-US" sz="2400" dirty="0">
                <a:latin typeface="Arial" pitchFamily="34" charset="0"/>
                <a:cs typeface="Arial" pitchFamily="34" charset="0"/>
              </a:rPr>
              <a:t>-w</a:t>
            </a:r>
            <a:r>
              <a:rPr lang="en-US" sz="2400" baseline="-25000" dirty="0">
                <a:latin typeface="Arial" pitchFamily="34" charset="0"/>
                <a:cs typeface="Arial" pitchFamily="34" charset="0"/>
              </a:rPr>
              <a:t>9</a:t>
            </a:r>
            <a:r>
              <a:rPr lang="en-US" sz="2400" dirty="0">
                <a:latin typeface="Arial" pitchFamily="34" charset="0"/>
                <a:cs typeface="Arial" pitchFamily="34" charset="0"/>
              </a:rPr>
              <a:t>+w</a:t>
            </a:r>
            <a:r>
              <a:rPr lang="en-US" sz="2400" baseline="-25000" dirty="0">
                <a:latin typeface="Arial" pitchFamily="34" charset="0"/>
                <a:cs typeface="Arial" pitchFamily="34" charset="0"/>
              </a:rPr>
              <a:t>9</a:t>
            </a:r>
            <a:r>
              <a:rPr lang="en-US" sz="2400" dirty="0">
                <a:latin typeface="Arial" pitchFamily="34" charset="0"/>
                <a:cs typeface="Arial" pitchFamily="34" charset="0"/>
              </a:rPr>
              <a:t>+w</a:t>
            </a:r>
            <a:r>
              <a:rPr lang="en-US" sz="2400" baseline="-25000" dirty="0">
                <a:latin typeface="Arial" pitchFamily="34" charset="0"/>
                <a:cs typeface="Arial" pitchFamily="34" charset="0"/>
              </a:rPr>
              <a:t>9</a:t>
            </a:r>
            <a:r>
              <a:rPr lang="en-US" sz="2400" dirty="0">
                <a:latin typeface="Arial" pitchFamily="34" charset="0"/>
                <a:cs typeface="Arial" pitchFamily="34" charset="0"/>
              </a:rPr>
              <a:t>) = (pλ</a:t>
            </a:r>
            <a:r>
              <a:rPr lang="en-US" sz="2400" baseline="30000" dirty="0">
                <a:latin typeface="Arial" pitchFamily="34" charset="0"/>
                <a:cs typeface="Arial" pitchFamily="34" charset="0"/>
              </a:rPr>
              <a:t>4</a:t>
            </a:r>
            <a:r>
              <a:rPr lang="en-US" sz="2400" dirty="0">
                <a:latin typeface="Arial" pitchFamily="34" charset="0"/>
                <a:cs typeface="Arial" pitchFamily="34" charset="0"/>
              </a:rPr>
              <a:t>)/D</a:t>
            </a:r>
            <a:br>
              <a:rPr lang="en-US" sz="2400" dirty="0">
                <a:latin typeface="Arial" pitchFamily="34" charset="0"/>
                <a:cs typeface="Arial" pitchFamily="34" charset="0"/>
              </a:rPr>
            </a:br>
            <a:r>
              <a:rPr lang="en-US" sz="2400" dirty="0">
                <a:latin typeface="Arial" pitchFamily="34" charset="0"/>
                <a:cs typeface="Arial" pitchFamily="34" charset="0"/>
              </a:rPr>
              <a:t>20w</a:t>
            </a:r>
            <a:r>
              <a:rPr lang="en-US" sz="2400" baseline="-25000" dirty="0">
                <a:latin typeface="Arial" pitchFamily="34" charset="0"/>
                <a:cs typeface="Arial" pitchFamily="34" charset="0"/>
              </a:rPr>
              <a:t>13</a:t>
            </a:r>
            <a:r>
              <a:rPr lang="en-US" sz="2400" dirty="0">
                <a:latin typeface="Arial" pitchFamily="34" charset="0"/>
                <a:cs typeface="Arial" pitchFamily="34" charset="0"/>
              </a:rPr>
              <a:t>  -  8(4w</a:t>
            </a:r>
            <a:r>
              <a:rPr lang="en-US" sz="2400" baseline="-25000" dirty="0">
                <a:latin typeface="Arial" pitchFamily="34" charset="0"/>
                <a:cs typeface="Arial" pitchFamily="34" charset="0"/>
              </a:rPr>
              <a:t>8</a:t>
            </a:r>
            <a:r>
              <a:rPr lang="en-US" sz="2400" dirty="0">
                <a:latin typeface="Arial" pitchFamily="34" charset="0"/>
                <a:cs typeface="Arial" pitchFamily="34" charset="0"/>
              </a:rPr>
              <a:t>) + 2(4w</a:t>
            </a:r>
            <a:r>
              <a:rPr lang="en-US" sz="2400" baseline="-25000" dirty="0">
                <a:latin typeface="Arial" pitchFamily="34" charset="0"/>
                <a:cs typeface="Arial" pitchFamily="34" charset="0"/>
              </a:rPr>
              <a:t>9</a:t>
            </a:r>
            <a:r>
              <a:rPr lang="en-US" sz="2400" dirty="0">
                <a:latin typeface="Arial" pitchFamily="34" charset="0"/>
                <a:cs typeface="Arial" pitchFamily="34" charset="0"/>
              </a:rPr>
              <a:t>) + 0 = (pλ</a:t>
            </a:r>
            <a:r>
              <a:rPr lang="en-US" sz="2400" baseline="30000" dirty="0">
                <a:latin typeface="Arial" pitchFamily="34" charset="0"/>
                <a:cs typeface="Arial" pitchFamily="34" charset="0"/>
              </a:rPr>
              <a:t>4</a:t>
            </a:r>
            <a:r>
              <a:rPr lang="en-US" sz="2400" dirty="0">
                <a:latin typeface="Arial" pitchFamily="34" charset="0"/>
                <a:cs typeface="Arial" pitchFamily="34" charset="0"/>
              </a:rPr>
              <a:t>)/</a:t>
            </a:r>
            <a:r>
              <a:rPr lang="en-US" sz="2400" dirty="0" smtClean="0">
                <a:latin typeface="Arial" pitchFamily="34" charset="0"/>
                <a:cs typeface="Arial" pitchFamily="34" charset="0"/>
              </a:rPr>
              <a:t>D			(d)</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Simplifying  the above equations (d) we get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a:latin typeface="Arial" pitchFamily="34" charset="0"/>
                <a:cs typeface="Arial" pitchFamily="34" charset="0"/>
              </a:rPr>
              <a:t> 24w</a:t>
            </a:r>
            <a:r>
              <a:rPr lang="en-US" sz="2400" baseline="-25000" dirty="0">
                <a:latin typeface="Arial" pitchFamily="34" charset="0"/>
                <a:cs typeface="Arial" pitchFamily="34" charset="0"/>
              </a:rPr>
              <a:t>8</a:t>
            </a:r>
            <a:r>
              <a:rPr lang="en-US" sz="2400" dirty="0">
                <a:latin typeface="Arial" pitchFamily="34" charset="0"/>
                <a:cs typeface="Arial" pitchFamily="34" charset="0"/>
              </a:rPr>
              <a:t>  - 16w</a:t>
            </a:r>
            <a:r>
              <a:rPr lang="en-US" sz="2400" baseline="-25000" dirty="0">
                <a:latin typeface="Arial" pitchFamily="34" charset="0"/>
                <a:cs typeface="Arial" pitchFamily="34" charset="0"/>
              </a:rPr>
              <a:t>9</a:t>
            </a:r>
            <a:r>
              <a:rPr lang="en-US" sz="2400" dirty="0">
                <a:latin typeface="Arial" pitchFamily="34" charset="0"/>
                <a:cs typeface="Arial" pitchFamily="34" charset="0"/>
              </a:rPr>
              <a:t> – 8w</a:t>
            </a:r>
            <a:r>
              <a:rPr lang="en-US" sz="2400" baseline="-25000" dirty="0">
                <a:latin typeface="Arial" pitchFamily="34" charset="0"/>
                <a:cs typeface="Arial" pitchFamily="34" charset="0"/>
              </a:rPr>
              <a:t>13</a:t>
            </a:r>
            <a:r>
              <a:rPr lang="en-US" sz="2400" dirty="0">
                <a:latin typeface="Arial" pitchFamily="34" charset="0"/>
                <a:cs typeface="Arial" pitchFamily="34" charset="0"/>
              </a:rPr>
              <a:t> = (pλ</a:t>
            </a:r>
            <a:r>
              <a:rPr lang="en-US" sz="2400" baseline="30000" dirty="0">
                <a:latin typeface="Arial" pitchFamily="34" charset="0"/>
                <a:cs typeface="Arial" pitchFamily="34" charset="0"/>
              </a:rPr>
              <a:t>4</a:t>
            </a:r>
            <a:r>
              <a:rPr lang="en-US" sz="2400" dirty="0">
                <a:latin typeface="Arial" pitchFamily="34" charset="0"/>
                <a:cs typeface="Arial" pitchFamily="34" charset="0"/>
              </a:rPr>
              <a:t>)/D</a:t>
            </a:r>
            <a:br>
              <a:rPr lang="en-US" sz="2400" dirty="0">
                <a:latin typeface="Arial" pitchFamily="34" charset="0"/>
                <a:cs typeface="Arial" pitchFamily="34" charset="0"/>
              </a:rPr>
            </a:br>
            <a:r>
              <a:rPr lang="en-US" sz="2400" dirty="0">
                <a:latin typeface="Arial" pitchFamily="34" charset="0"/>
                <a:cs typeface="Arial" pitchFamily="34" charset="0"/>
              </a:rPr>
              <a:t>-16w</a:t>
            </a:r>
            <a:r>
              <a:rPr lang="en-US" sz="2400" baseline="-25000" dirty="0">
                <a:latin typeface="Arial" pitchFamily="34" charset="0"/>
                <a:cs typeface="Arial" pitchFamily="34" charset="0"/>
              </a:rPr>
              <a:t>8</a:t>
            </a:r>
            <a:r>
              <a:rPr lang="en-US" sz="2400" dirty="0">
                <a:latin typeface="Arial" pitchFamily="34" charset="0"/>
                <a:cs typeface="Arial" pitchFamily="34" charset="0"/>
              </a:rPr>
              <a:t> + 20w</a:t>
            </a:r>
            <a:r>
              <a:rPr lang="en-US" sz="2400" baseline="-25000" dirty="0">
                <a:latin typeface="Arial" pitchFamily="34" charset="0"/>
                <a:cs typeface="Arial" pitchFamily="34" charset="0"/>
              </a:rPr>
              <a:t>9</a:t>
            </a:r>
            <a:r>
              <a:rPr lang="en-US" sz="2400" dirty="0">
                <a:latin typeface="Arial" pitchFamily="34" charset="0"/>
                <a:cs typeface="Arial" pitchFamily="34" charset="0"/>
              </a:rPr>
              <a:t> + 2w</a:t>
            </a:r>
            <a:r>
              <a:rPr lang="en-US" sz="2400" baseline="-25000" dirty="0">
                <a:latin typeface="Arial" pitchFamily="34" charset="0"/>
                <a:cs typeface="Arial" pitchFamily="34" charset="0"/>
              </a:rPr>
              <a:t>13</a:t>
            </a:r>
            <a:r>
              <a:rPr lang="en-US" sz="2400" dirty="0">
                <a:latin typeface="Arial" pitchFamily="34" charset="0"/>
                <a:cs typeface="Arial" pitchFamily="34" charset="0"/>
              </a:rPr>
              <a:t> = (pλ</a:t>
            </a:r>
            <a:r>
              <a:rPr lang="en-US" sz="2400" baseline="30000" dirty="0">
                <a:latin typeface="Arial" pitchFamily="34" charset="0"/>
                <a:cs typeface="Arial" pitchFamily="34" charset="0"/>
              </a:rPr>
              <a:t>4</a:t>
            </a:r>
            <a:r>
              <a:rPr lang="en-US" sz="2400" dirty="0">
                <a:latin typeface="Arial" pitchFamily="34" charset="0"/>
                <a:cs typeface="Arial" pitchFamily="34" charset="0"/>
              </a:rPr>
              <a:t>)/D</a:t>
            </a:r>
            <a:br>
              <a:rPr lang="en-US" sz="2400" dirty="0">
                <a:latin typeface="Arial" pitchFamily="34" charset="0"/>
                <a:cs typeface="Arial" pitchFamily="34" charset="0"/>
              </a:rPr>
            </a:br>
            <a:r>
              <a:rPr lang="en-US" sz="2400" dirty="0">
                <a:latin typeface="Arial" pitchFamily="34" charset="0"/>
                <a:cs typeface="Arial" pitchFamily="34" charset="0"/>
              </a:rPr>
              <a:t>-32w</a:t>
            </a:r>
            <a:r>
              <a:rPr lang="en-US" sz="2400" baseline="-25000" dirty="0">
                <a:latin typeface="Arial" pitchFamily="34" charset="0"/>
                <a:cs typeface="Arial" pitchFamily="34" charset="0"/>
              </a:rPr>
              <a:t>8</a:t>
            </a:r>
            <a:r>
              <a:rPr lang="en-US" sz="2400" dirty="0">
                <a:latin typeface="Arial" pitchFamily="34" charset="0"/>
                <a:cs typeface="Arial" pitchFamily="34" charset="0"/>
              </a:rPr>
              <a:t> + 8w</a:t>
            </a:r>
            <a:r>
              <a:rPr lang="en-US" sz="2400" baseline="-25000" dirty="0">
                <a:latin typeface="Arial" pitchFamily="34" charset="0"/>
                <a:cs typeface="Arial" pitchFamily="34" charset="0"/>
              </a:rPr>
              <a:t>9</a:t>
            </a:r>
            <a:r>
              <a:rPr lang="en-US" sz="2400" dirty="0">
                <a:latin typeface="Arial" pitchFamily="34" charset="0"/>
                <a:cs typeface="Arial" pitchFamily="34" charset="0"/>
              </a:rPr>
              <a:t> – 20w</a:t>
            </a:r>
            <a:r>
              <a:rPr lang="en-US" sz="2400" baseline="-25000" dirty="0">
                <a:latin typeface="Arial" pitchFamily="34" charset="0"/>
                <a:cs typeface="Arial" pitchFamily="34" charset="0"/>
              </a:rPr>
              <a:t>13</a:t>
            </a:r>
            <a:r>
              <a:rPr lang="en-US" sz="2400" dirty="0">
                <a:latin typeface="Arial" pitchFamily="34" charset="0"/>
                <a:cs typeface="Arial" pitchFamily="34" charset="0"/>
              </a:rPr>
              <a:t> = (pλ</a:t>
            </a:r>
            <a:r>
              <a:rPr lang="en-US" sz="2400" baseline="30000" dirty="0">
                <a:latin typeface="Arial" pitchFamily="34" charset="0"/>
                <a:cs typeface="Arial" pitchFamily="34" charset="0"/>
              </a:rPr>
              <a:t>4</a:t>
            </a:r>
            <a:r>
              <a:rPr lang="en-US" sz="2400" dirty="0">
                <a:latin typeface="Arial" pitchFamily="34" charset="0"/>
                <a:cs typeface="Arial" pitchFamily="34" charset="0"/>
              </a:rPr>
              <a:t>)/</a:t>
            </a:r>
            <a:r>
              <a:rPr lang="en-US" sz="2400" dirty="0" smtClean="0">
                <a:latin typeface="Arial" pitchFamily="34" charset="0"/>
                <a:cs typeface="Arial" pitchFamily="34" charset="0"/>
              </a:rPr>
              <a:t>D				(e)</a:t>
            </a: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 </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fontScale="90000"/>
          </a:bodyPr>
          <a:lstStyle/>
          <a:p>
            <a:pPr algn="l"/>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Solving  the above equations, we get</a:t>
            </a:r>
            <a:br>
              <a:rPr lang="en-US" sz="2400" dirty="0" smtClean="0">
                <a:latin typeface="Arial" pitchFamily="34" charset="0"/>
                <a:cs typeface="Arial" pitchFamily="34" charset="0"/>
              </a:rPr>
            </a:br>
            <a:r>
              <a:rPr lang="en-US" sz="2400" dirty="0" smtClean="0">
                <a:latin typeface="Arial" pitchFamily="34" charset="0"/>
                <a:cs typeface="Arial" pitchFamily="34" charset="0"/>
              </a:rPr>
              <a:t>w</a:t>
            </a:r>
            <a:r>
              <a:rPr lang="en-US" sz="2400" baseline="-25000" dirty="0" smtClean="0">
                <a:latin typeface="Arial" pitchFamily="34" charset="0"/>
                <a:cs typeface="Arial" pitchFamily="34" charset="0"/>
              </a:rPr>
              <a:t>13</a:t>
            </a:r>
            <a:r>
              <a:rPr lang="en-US" sz="2400" dirty="0" smtClean="0">
                <a:latin typeface="Arial" pitchFamily="34" charset="0"/>
                <a:cs typeface="Arial" pitchFamily="34" charset="0"/>
              </a:rPr>
              <a:t> </a:t>
            </a:r>
            <a:r>
              <a:rPr lang="en-US" sz="2400" dirty="0">
                <a:latin typeface="Arial" pitchFamily="34" charset="0"/>
                <a:cs typeface="Arial" pitchFamily="34" charset="0"/>
              </a:rPr>
              <a:t>= 1.03125 (pλ</a:t>
            </a:r>
            <a:r>
              <a:rPr lang="en-US" sz="2400" baseline="30000" dirty="0">
                <a:latin typeface="Arial" pitchFamily="34" charset="0"/>
                <a:cs typeface="Arial" pitchFamily="34" charset="0"/>
              </a:rPr>
              <a:t>4</a:t>
            </a:r>
            <a:r>
              <a:rPr lang="en-US" sz="2400" dirty="0">
                <a:latin typeface="Arial" pitchFamily="34" charset="0"/>
                <a:cs typeface="Arial" pitchFamily="34" charset="0"/>
              </a:rPr>
              <a:t>)/D</a:t>
            </a:r>
            <a:br>
              <a:rPr lang="en-US" sz="2400" dirty="0">
                <a:latin typeface="Arial" pitchFamily="34" charset="0"/>
                <a:cs typeface="Arial" pitchFamily="34" charset="0"/>
              </a:rPr>
            </a:br>
            <a:r>
              <a:rPr lang="en-US" sz="2400" dirty="0">
                <a:latin typeface="Arial" pitchFamily="34" charset="0"/>
                <a:cs typeface="Arial" pitchFamily="34" charset="0"/>
              </a:rPr>
              <a:t>w</a:t>
            </a:r>
            <a:r>
              <a:rPr lang="en-US" sz="2400" baseline="-25000" dirty="0">
                <a:latin typeface="Arial" pitchFamily="34" charset="0"/>
                <a:cs typeface="Arial" pitchFamily="34" charset="0"/>
              </a:rPr>
              <a:t>8</a:t>
            </a:r>
            <a:r>
              <a:rPr lang="en-US" sz="2400" dirty="0">
                <a:latin typeface="Arial" pitchFamily="34" charset="0"/>
                <a:cs typeface="Arial" pitchFamily="34" charset="0"/>
              </a:rPr>
              <a:t> = 0.75 (pλ</a:t>
            </a:r>
            <a:r>
              <a:rPr lang="en-US" sz="2400" baseline="30000" dirty="0">
                <a:latin typeface="Arial" pitchFamily="34" charset="0"/>
                <a:cs typeface="Arial" pitchFamily="34" charset="0"/>
              </a:rPr>
              <a:t>4</a:t>
            </a:r>
            <a:r>
              <a:rPr lang="en-US" sz="2400" dirty="0">
                <a:latin typeface="Arial" pitchFamily="34" charset="0"/>
                <a:cs typeface="Arial" pitchFamily="34" charset="0"/>
              </a:rPr>
              <a:t>)/D</a:t>
            </a:r>
            <a:br>
              <a:rPr lang="en-US" sz="2400" dirty="0">
                <a:latin typeface="Arial" pitchFamily="34" charset="0"/>
                <a:cs typeface="Arial" pitchFamily="34" charset="0"/>
              </a:rPr>
            </a:br>
            <a:r>
              <a:rPr lang="en-US" sz="2400" dirty="0">
                <a:latin typeface="Arial" pitchFamily="34" charset="0"/>
                <a:cs typeface="Arial" pitchFamily="34" charset="0"/>
              </a:rPr>
              <a:t>w</a:t>
            </a:r>
            <a:r>
              <a:rPr lang="en-US" sz="2400" baseline="-25000" dirty="0">
                <a:latin typeface="Arial" pitchFamily="34" charset="0"/>
                <a:cs typeface="Arial" pitchFamily="34" charset="0"/>
              </a:rPr>
              <a:t>9</a:t>
            </a:r>
            <a:r>
              <a:rPr lang="en-US" sz="2400" dirty="0">
                <a:latin typeface="Arial" pitchFamily="34" charset="0"/>
                <a:cs typeface="Arial" pitchFamily="34" charset="0"/>
              </a:rPr>
              <a:t> = 0.5468 (pλ</a:t>
            </a:r>
            <a:r>
              <a:rPr lang="en-US" sz="2400" baseline="30000" dirty="0">
                <a:latin typeface="Arial" pitchFamily="34" charset="0"/>
                <a:cs typeface="Arial" pitchFamily="34" charset="0"/>
              </a:rPr>
              <a:t>4</a:t>
            </a:r>
            <a:r>
              <a:rPr lang="en-US" sz="2400" dirty="0">
                <a:latin typeface="Arial" pitchFamily="34" charset="0"/>
                <a:cs typeface="Arial" pitchFamily="34" charset="0"/>
              </a:rPr>
              <a:t>)/</a:t>
            </a:r>
            <a:r>
              <a:rPr lang="en-US" sz="2400" dirty="0" smtClean="0">
                <a:latin typeface="Arial" pitchFamily="34" charset="0"/>
                <a:cs typeface="Arial" pitchFamily="34" charset="0"/>
              </a:rPr>
              <a:t>D						(f)</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From the given data, we get,</a:t>
            </a:r>
            <a:br>
              <a:rPr lang="en-US" sz="2400" dirty="0" smtClean="0">
                <a:latin typeface="Arial" pitchFamily="34" charset="0"/>
                <a:cs typeface="Arial" pitchFamily="34" charset="0"/>
              </a:rPr>
            </a:br>
            <a:r>
              <a:rPr lang="en-US" sz="2400" dirty="0">
                <a:latin typeface="Arial" pitchFamily="34" charset="0"/>
                <a:cs typeface="Arial" pitchFamily="34" charset="0"/>
              </a:rPr>
              <a:t> D = Eh</a:t>
            </a:r>
            <a:r>
              <a:rPr lang="en-US" sz="2400" baseline="30000" dirty="0">
                <a:latin typeface="Arial" pitchFamily="34" charset="0"/>
                <a:cs typeface="Arial" pitchFamily="34" charset="0"/>
              </a:rPr>
              <a:t>3</a:t>
            </a:r>
            <a:r>
              <a:rPr lang="en-US" sz="2400" dirty="0">
                <a:latin typeface="Arial" pitchFamily="34" charset="0"/>
                <a:cs typeface="Arial" pitchFamily="34" charset="0"/>
              </a:rPr>
              <a:t>/{12(1-µ</a:t>
            </a:r>
            <a:r>
              <a:rPr lang="en-US" sz="2400" baseline="30000" dirty="0">
                <a:latin typeface="Arial" pitchFamily="34" charset="0"/>
                <a:cs typeface="Arial" pitchFamily="34" charset="0"/>
              </a:rPr>
              <a:t>2</a:t>
            </a:r>
            <a:r>
              <a:rPr lang="en-US" sz="2400" dirty="0">
                <a:latin typeface="Arial" pitchFamily="34" charset="0"/>
                <a:cs typeface="Arial" pitchFamily="34" charset="0"/>
              </a:rPr>
              <a:t>)}</a:t>
            </a:r>
            <a:br>
              <a:rPr lang="en-US" sz="2400" dirty="0">
                <a:latin typeface="Arial" pitchFamily="34" charset="0"/>
                <a:cs typeface="Arial" pitchFamily="34" charset="0"/>
              </a:rPr>
            </a:br>
            <a:r>
              <a:rPr lang="en-US" sz="2400" dirty="0">
                <a:latin typeface="Arial" pitchFamily="34" charset="0"/>
                <a:cs typeface="Arial" pitchFamily="34" charset="0"/>
              </a:rPr>
              <a:t>    </a:t>
            </a:r>
            <a:r>
              <a:rPr lang="en-US" sz="2400" dirty="0" smtClean="0">
                <a:latin typeface="Arial" pitchFamily="34" charset="0"/>
                <a:cs typeface="Arial" pitchFamily="34" charset="0"/>
              </a:rPr>
              <a:t> = </a:t>
            </a:r>
            <a:r>
              <a:rPr lang="en-US" sz="2400" dirty="0">
                <a:latin typeface="Arial" pitchFamily="34" charset="0"/>
                <a:cs typeface="Arial" pitchFamily="34" charset="0"/>
              </a:rPr>
              <a:t>(2x10</a:t>
            </a:r>
            <a:r>
              <a:rPr lang="en-US" sz="2400" baseline="30000" dirty="0">
                <a:latin typeface="Arial" pitchFamily="34" charset="0"/>
                <a:cs typeface="Arial" pitchFamily="34" charset="0"/>
              </a:rPr>
              <a:t>7</a:t>
            </a:r>
            <a:r>
              <a:rPr lang="en-US" sz="2400" dirty="0">
                <a:latin typeface="Arial" pitchFamily="34" charset="0"/>
                <a:cs typeface="Arial" pitchFamily="34" charset="0"/>
              </a:rPr>
              <a:t>x0.12</a:t>
            </a:r>
            <a:r>
              <a:rPr lang="en-US" sz="2400" baseline="30000" dirty="0">
                <a:latin typeface="Arial" pitchFamily="34" charset="0"/>
                <a:cs typeface="Arial" pitchFamily="34" charset="0"/>
              </a:rPr>
              <a:t>3</a:t>
            </a:r>
            <a:r>
              <a:rPr lang="en-US" sz="2400" dirty="0">
                <a:latin typeface="Arial" pitchFamily="34" charset="0"/>
                <a:cs typeface="Arial" pitchFamily="34" charset="0"/>
              </a:rPr>
              <a:t>)/{12(1-0.15</a:t>
            </a:r>
            <a:r>
              <a:rPr lang="en-US" sz="2400" baseline="30000" dirty="0">
                <a:latin typeface="Arial" pitchFamily="34" charset="0"/>
                <a:cs typeface="Arial" pitchFamily="34" charset="0"/>
              </a:rPr>
              <a:t>2</a:t>
            </a:r>
            <a:r>
              <a:rPr lang="en-US" sz="2400" dirty="0">
                <a:latin typeface="Arial" pitchFamily="34" charset="0"/>
                <a:cs typeface="Arial" pitchFamily="34" charset="0"/>
              </a:rPr>
              <a:t>)}</a:t>
            </a:r>
            <a:br>
              <a:rPr lang="en-US" sz="2400" dirty="0">
                <a:latin typeface="Arial" pitchFamily="34" charset="0"/>
                <a:cs typeface="Arial" pitchFamily="34" charset="0"/>
              </a:rPr>
            </a:br>
            <a:r>
              <a:rPr lang="en-US" sz="2400" dirty="0">
                <a:latin typeface="Arial" pitchFamily="34" charset="0"/>
                <a:cs typeface="Arial" pitchFamily="34" charset="0"/>
              </a:rPr>
              <a:t>    </a:t>
            </a:r>
            <a:r>
              <a:rPr lang="en-US" sz="2400" dirty="0" smtClean="0">
                <a:latin typeface="Arial" pitchFamily="34" charset="0"/>
                <a:cs typeface="Arial" pitchFamily="34" charset="0"/>
              </a:rPr>
              <a:t> = </a:t>
            </a:r>
            <a:r>
              <a:rPr lang="en-US" sz="2400" dirty="0">
                <a:latin typeface="Arial" pitchFamily="34" charset="0"/>
                <a:cs typeface="Arial" pitchFamily="34" charset="0"/>
              </a:rPr>
              <a:t>2946.3 </a:t>
            </a:r>
            <a:r>
              <a:rPr lang="en-US" sz="2400" dirty="0" err="1">
                <a:latin typeface="Arial" pitchFamily="34" charset="0"/>
                <a:cs typeface="Arial" pitchFamily="34" charset="0"/>
              </a:rPr>
              <a:t>kNm</a:t>
            </a:r>
            <a:r>
              <a:rPr lang="en-US" sz="2400" dirty="0">
                <a:latin typeface="Arial" pitchFamily="34" charset="0"/>
                <a:cs typeface="Arial" pitchFamily="34" charset="0"/>
              </a:rPr>
              <a:t/>
            </a:r>
            <a:br>
              <a:rPr lang="en-US" sz="2400" dirty="0">
                <a:latin typeface="Arial" pitchFamily="34" charset="0"/>
                <a:cs typeface="Arial" pitchFamily="34" charset="0"/>
              </a:rPr>
            </a:br>
            <a:r>
              <a:rPr lang="en-US" sz="2400" dirty="0" smtClean="0">
                <a:latin typeface="Arial" pitchFamily="34" charset="0"/>
                <a:cs typeface="Arial" pitchFamily="34" charset="0"/>
              </a:rPr>
              <a:t>p</a:t>
            </a:r>
            <a:r>
              <a:rPr lang="en-US" sz="2400" dirty="0" smtClean="0">
                <a:latin typeface="Arial" pitchFamily="34" charset="0"/>
                <a:cs typeface="Arial" pitchFamily="34" charset="0"/>
              </a:rPr>
              <a:t> = 6.0 </a:t>
            </a:r>
            <a:r>
              <a:rPr lang="en-US" sz="2400" dirty="0">
                <a:latin typeface="Arial" pitchFamily="34" charset="0"/>
                <a:cs typeface="Arial" pitchFamily="34" charset="0"/>
              </a:rPr>
              <a:t>	and	</a:t>
            </a:r>
            <a:r>
              <a:rPr lang="en-US" sz="2400" dirty="0" smtClean="0">
                <a:latin typeface="Arial" pitchFamily="34" charset="0"/>
                <a:cs typeface="Arial" pitchFamily="34" charset="0"/>
              </a:rPr>
              <a:t>λ = 1.0</a:t>
            </a:r>
            <a:br>
              <a:rPr lang="en-US" sz="2400" dirty="0" smtClean="0">
                <a:latin typeface="Arial" pitchFamily="34" charset="0"/>
                <a:cs typeface="Arial" pitchFamily="34" charset="0"/>
              </a:rPr>
            </a:br>
            <a:r>
              <a:rPr lang="en-US" sz="2400" dirty="0" err="1" smtClean="0">
                <a:latin typeface="Arial" pitchFamily="34" charset="0"/>
                <a:cs typeface="Arial" pitchFamily="34" charset="0"/>
              </a:rPr>
              <a:t>Substituing</a:t>
            </a:r>
            <a:r>
              <a:rPr lang="en-US" sz="2400" dirty="0" smtClean="0">
                <a:latin typeface="Arial" pitchFamily="34" charset="0"/>
                <a:cs typeface="Arial" pitchFamily="34" charset="0"/>
              </a:rPr>
              <a:t> the above numerical values in equation (f) for        </a:t>
            </a:r>
            <a:r>
              <a:rPr lang="en-US" sz="2400" dirty="0" err="1" smtClean="0">
                <a:latin typeface="Arial" pitchFamily="34" charset="0"/>
                <a:cs typeface="Arial" pitchFamily="34" charset="0"/>
              </a:rPr>
              <a:t>w</a:t>
            </a:r>
            <a:r>
              <a:rPr lang="en-US" sz="2400" baseline="-25000" dirty="0" err="1" smtClean="0">
                <a:latin typeface="Arial" pitchFamily="34" charset="0"/>
                <a:cs typeface="Arial" pitchFamily="34" charset="0"/>
              </a:rPr>
              <a:t>max</a:t>
            </a:r>
            <a:r>
              <a:rPr lang="en-US" sz="2400" baseline="-25000" dirty="0" smtClean="0">
                <a:latin typeface="Arial" pitchFamily="34" charset="0"/>
                <a:cs typeface="Arial" pitchFamily="34" charset="0"/>
              </a:rPr>
              <a:t> </a:t>
            </a:r>
            <a:r>
              <a:rPr lang="en-US" sz="2400" dirty="0" smtClean="0">
                <a:latin typeface="Arial" pitchFamily="34" charset="0"/>
                <a:cs typeface="Arial" pitchFamily="34" charset="0"/>
              </a:rPr>
              <a:t> = </a:t>
            </a:r>
            <a:r>
              <a:rPr lang="en-US" sz="2400" dirty="0" smtClean="0">
                <a:latin typeface="Arial" pitchFamily="34" charset="0"/>
                <a:cs typeface="Arial" pitchFamily="34" charset="0"/>
              </a:rPr>
              <a:t>w</a:t>
            </a:r>
            <a:r>
              <a:rPr lang="en-US" sz="2400" baseline="-25000" dirty="0" smtClean="0">
                <a:latin typeface="Arial" pitchFamily="34" charset="0"/>
                <a:cs typeface="Arial" pitchFamily="34" charset="0"/>
              </a:rPr>
              <a:t>13  </a:t>
            </a:r>
            <a:r>
              <a:rPr lang="en-US" sz="2400" dirty="0" smtClean="0">
                <a:latin typeface="Arial" pitchFamily="34" charset="0"/>
                <a:cs typeface="Arial" pitchFamily="34" charset="0"/>
              </a:rPr>
              <a:t> , we get,</a:t>
            </a:r>
            <a:br>
              <a:rPr lang="en-US" sz="2400" dirty="0" smtClean="0">
                <a:latin typeface="Arial" pitchFamily="34" charset="0"/>
                <a:cs typeface="Arial" pitchFamily="34" charset="0"/>
              </a:rPr>
            </a:b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err="1" smtClean="0">
                <a:latin typeface="Arial" pitchFamily="34" charset="0"/>
                <a:cs typeface="Arial" pitchFamily="34" charset="0"/>
              </a:rPr>
              <a:t>w</a:t>
            </a:r>
            <a:r>
              <a:rPr lang="en-US" sz="2400" baseline="-25000" dirty="0" err="1" smtClean="0">
                <a:latin typeface="Arial" pitchFamily="34" charset="0"/>
                <a:cs typeface="Arial" pitchFamily="34" charset="0"/>
              </a:rPr>
              <a:t>max</a:t>
            </a:r>
            <a:r>
              <a:rPr lang="en-US" sz="2400" dirty="0" smtClean="0">
                <a:latin typeface="Arial" pitchFamily="34" charset="0"/>
                <a:cs typeface="Arial" pitchFamily="34" charset="0"/>
              </a:rPr>
              <a:t> </a:t>
            </a:r>
            <a:r>
              <a:rPr lang="en-US" sz="2400" dirty="0">
                <a:latin typeface="Arial" pitchFamily="34" charset="0"/>
                <a:cs typeface="Arial" pitchFamily="34" charset="0"/>
              </a:rPr>
              <a:t>= 1.03125 (pλ</a:t>
            </a:r>
            <a:r>
              <a:rPr lang="en-US" sz="2400" baseline="30000" dirty="0">
                <a:latin typeface="Arial" pitchFamily="34" charset="0"/>
                <a:cs typeface="Arial" pitchFamily="34" charset="0"/>
              </a:rPr>
              <a:t>4</a:t>
            </a:r>
            <a:r>
              <a:rPr lang="en-US" sz="2400" dirty="0">
                <a:latin typeface="Arial" pitchFamily="34" charset="0"/>
                <a:cs typeface="Arial" pitchFamily="34" charset="0"/>
              </a:rPr>
              <a:t>)/D</a:t>
            </a:r>
            <a:br>
              <a:rPr lang="en-US" sz="2400" dirty="0">
                <a:latin typeface="Arial" pitchFamily="34" charset="0"/>
                <a:cs typeface="Arial" pitchFamily="34" charset="0"/>
              </a:rPr>
            </a:br>
            <a:r>
              <a:rPr lang="en-US" sz="2400" dirty="0">
                <a:latin typeface="Arial" pitchFamily="34" charset="0"/>
                <a:cs typeface="Arial" pitchFamily="34" charset="0"/>
              </a:rPr>
              <a:t> </a:t>
            </a:r>
            <a:r>
              <a:rPr lang="en-US" sz="2400" dirty="0" smtClean="0">
                <a:latin typeface="Arial" pitchFamily="34" charset="0"/>
                <a:cs typeface="Arial" pitchFamily="34" charset="0"/>
              </a:rPr>
              <a:t>       = </a:t>
            </a:r>
            <a:r>
              <a:rPr lang="en-US" sz="2400" dirty="0">
                <a:latin typeface="Arial" pitchFamily="34" charset="0"/>
                <a:cs typeface="Arial" pitchFamily="34" charset="0"/>
              </a:rPr>
              <a:t>1.3125x(6.0x1.0</a:t>
            </a:r>
            <a:r>
              <a:rPr lang="en-US" sz="2400" baseline="30000" dirty="0">
                <a:latin typeface="Arial" pitchFamily="34" charset="0"/>
                <a:cs typeface="Arial" pitchFamily="34" charset="0"/>
              </a:rPr>
              <a:t>4</a:t>
            </a:r>
            <a:r>
              <a:rPr lang="en-US" sz="2400" dirty="0">
                <a:latin typeface="Arial" pitchFamily="34" charset="0"/>
                <a:cs typeface="Arial" pitchFamily="34" charset="0"/>
              </a:rPr>
              <a:t>)/2946.3</a:t>
            </a:r>
            <a:br>
              <a:rPr lang="en-US" sz="2400" dirty="0">
                <a:latin typeface="Arial" pitchFamily="34" charset="0"/>
                <a:cs typeface="Arial" pitchFamily="34" charset="0"/>
              </a:rPr>
            </a:br>
            <a:r>
              <a:rPr lang="en-US" sz="2400" dirty="0" smtClean="0">
                <a:latin typeface="Arial" pitchFamily="34" charset="0"/>
                <a:cs typeface="Arial" pitchFamily="34" charset="0"/>
              </a:rPr>
              <a:t>        = </a:t>
            </a:r>
            <a:r>
              <a:rPr lang="en-US" sz="2400" dirty="0">
                <a:latin typeface="Arial" pitchFamily="34" charset="0"/>
                <a:cs typeface="Arial" pitchFamily="34" charset="0"/>
              </a:rPr>
              <a:t>2.1x10</a:t>
            </a:r>
            <a:r>
              <a:rPr lang="en-US" sz="2400" baseline="30000" dirty="0">
                <a:latin typeface="Arial" pitchFamily="34" charset="0"/>
                <a:cs typeface="Arial" pitchFamily="34" charset="0"/>
              </a:rPr>
              <a:t>-3</a:t>
            </a:r>
            <a:r>
              <a:rPr lang="en-US" sz="2400" dirty="0">
                <a:latin typeface="Arial" pitchFamily="34" charset="0"/>
                <a:cs typeface="Arial" pitchFamily="34" charset="0"/>
              </a:rPr>
              <a:t> m   =   2.1 mm</a:t>
            </a:r>
            <a:br>
              <a:rPr lang="en-US" sz="2400" dirty="0">
                <a:latin typeface="Arial" pitchFamily="34" charset="0"/>
                <a:cs typeface="Arial" pitchFamily="34" charset="0"/>
              </a:rPr>
            </a:br>
            <a:r>
              <a:rPr lang="en-US" sz="2400" dirty="0" smtClean="0">
                <a:latin typeface="Arial" pitchFamily="34" charset="0"/>
                <a:cs typeface="Arial" pitchFamily="34" charset="0"/>
              </a:rPr>
              <a:t> </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472</TotalTime>
  <Words>181</Words>
  <Application>Microsoft Office PowerPoint</Application>
  <PresentationFormat>On-screen Show (4:3)</PresentationFormat>
  <Paragraphs>14</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FINITE DIFFERENCE METHOD</vt:lpstr>
      <vt:lpstr>  INTRODUCTION  The finite difference method has been used for solving numerically some of the difficult problems of structural mechanics. In this approach the body or the system is ‘discretized’  by a mesh of nodal points as shown in figure1          Fig.1.  Illustration of discretization for finite difference method </vt:lpstr>
      <vt:lpstr>The governing differential equation and the boundary conditions are converted to finite difference form. The finite difference form of the governing differential equation applied to one of the nodal point (of a square mesh) in Fig2 can be shown ,               Fig 2. Finite Difference Pattern</vt:lpstr>
      <vt:lpstr>20w1 - 8(w2+w3+w4+w5) + 2(w6+w7+w8+w9) +w10 +w11 +w12 +w13 = (p/D)λ4  where ,  λ is the step size  and       D = Eh3 /{12(1-µ2 )}   The finite difference form of the governing differential equation and boundary conditions are then applied to each of the nodes in turn and this will give a set of linear equations. The resulting equations are then solved for the nodal values of this variable.    </vt:lpstr>
      <vt:lpstr>Example:   Consider a simply supported square plate of size 4m x 4m subjected to a pressure of 6 kN/m2 including its self weight. The thickness of the plate is 12cm. Assume E=2x107 kN/m2 and µ=0.15  .  Solution:  The discretization of the plate with 25 nodal points is shown in Fig.3. It may be noted that the additional nodal points  outside the plate boundaries 26 to 37 are required for analysis.   Since the loading and boundary conditions are symmetric about the two axes, only one quadrant of the plate is considered for analysis. The following boundary conditions are applied: (i) Displacement, w, is zero along the supports </vt:lpstr>
      <vt:lpstr>w1 = w2 = w3 = w4 = w5 = w6 = w10 = w11 = w15 = w16 = w20 = w21 = w22 = w23 = w24 = w25 = 0    (a)  (ii) Bending moment is zero along the supports  (∂2w/∂x2)=0  or (∂2w/∂y2)=0 Using the central difference, (∂2w/∂x2)or(∂2w/∂y2)=0  at a point ’n’   = (wn+1 – 2wn + wn-1)/2λ2     (b)  Applying the condition (b) at the points 2, 3, 4, 6,10,11,15, 16, 20, 22, 23, 24 we get the following conditions. w26  =  -w7 w27  =  -w8 w28  =  -w9  w29  =  -w7  w30  =  -w9  w31  =  -w12  w32  =  -w14  w33  =  -w17  w34  =  -w19 w35  =  -w17  w36  = -w18  w37  = -w19 </vt:lpstr>
      <vt:lpstr>             Fig. 3. Discretization of a simply  supported plate</vt:lpstr>
      <vt:lpstr>Applying the finite difference pattern to the nodal points 8, 9, 13 and making use of the conditions(a) and (c) and symmetry conditions we get,   20w8  - 8(w9+w9+w13) + 2(2w8) + (-w8+w8) = (pλ4)/D 20w9  - 8(w8+w8) + 2(w13) + (-w9-w9+w9+w9) = (pλ4)/D 20w13  -  8(4w8) + 2(4w9) + 0 = (pλ4)/D   (d)  Simplifying  the above equations (d) we get    24w8  - 16w9 – 8w13 = (pλ4)/D -16w8 + 20w9 + 2w13 = (pλ4)/D -32w8 + 8w9 – 20w13 = (pλ4)/D    (e)   </vt:lpstr>
      <vt:lpstr>  Solving  the above equations, we get w13 = 1.03125 (pλ4)/D w8 = 0.75 (pλ4)/D w9 = 0.5468 (pλ4)/D      (f)  From the given data, we get,  D = Eh3/{12(1-µ2)}      = (2x107x0.123)/{12(1-0.152)}      = 2946.3 kNm p = 6.0  and λ = 1.0 Substituing the above numerical values in equation (f) for        wmax  = w13   , we get,  wmax = 1.03125 (pλ4)/D         = 1.3125x(6.0x1.04)/2946.3         = 2.1x10-3 m   =   2.1 mm  </vt:lpstr>
      <vt:lpstr>The bending moment,   Mx  = -D[(∂2w/∂x2) + µ((∂2w/∂y2)]  Applying the central difference for Mx  at the point 13 we get  Mx max = -D(1+µ)[(2w8 – 2w13)/λ2]  = -2946.3(1+0.15)[(2x0.75 – 2x1.03125)/1.02] x   [(6x1.04)/2946.3]  = +3.8813 kN  From the theory of plates solution we get the solution as,    wmax = 0.00406(pa4)/D    =  (0.00406x6x44)/2946.3  = 2.117x10-3 m      =  2.117 mm and  Mx = 0.042192pa2  =  0.042192x6x42  =   4.0504 kN  </vt:lpstr>
      <vt:lpstr>Comparing the values obtained by finite difference method with the standard solution the displacement is very close to the theoretical solution. In general case a finer discretization may be necessary to get the solution closer to the theoretical values.                     -x-x-x-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FINITE DIFFERENCE METHOD</dc:title>
  <dc:creator>Lenovo</dc:creator>
  <cp:lastModifiedBy>Lenovo</cp:lastModifiedBy>
  <cp:revision>47</cp:revision>
  <dcterms:created xsi:type="dcterms:W3CDTF">2012-09-05T10:03:57Z</dcterms:created>
  <dcterms:modified xsi:type="dcterms:W3CDTF">2012-09-05T17:55:59Z</dcterms:modified>
</cp:coreProperties>
</file>